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75" r:id="rId9"/>
    <p:sldId id="276" r:id="rId10"/>
    <p:sldId id="267" r:id="rId11"/>
    <p:sldId id="268" r:id="rId12"/>
    <p:sldId id="269" r:id="rId13"/>
    <p:sldId id="270" r:id="rId14"/>
    <p:sldId id="271" r:id="rId15"/>
    <p:sldId id="274" r:id="rId16"/>
  </p:sldIdLst>
  <p:sldSz cx="9144000" cy="6858000" type="screen4x3"/>
  <p:notesSz cx="6858000" cy="9144000"/>
  <p:defaultTextStyle>
    <a:defPPr>
      <a:defRPr lang="en-T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53EF"/>
    <a:srgbClr val="F9D1B7"/>
    <a:srgbClr val="FFDBE1"/>
    <a:srgbClr val="FFB3B9"/>
    <a:srgbClr val="E9E2FF"/>
    <a:srgbClr val="FFB6B2"/>
    <a:srgbClr val="EADAFF"/>
    <a:srgbClr val="D2A5FF"/>
    <a:srgbClr val="E5D1FF"/>
    <a:srgbClr val="586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31"/>
    <p:restoredTop sz="89681"/>
  </p:normalViewPr>
  <p:slideViewPr>
    <p:cSldViewPr snapToGrid="0">
      <p:cViewPr varScale="1">
        <p:scale>
          <a:sx n="102" d="100"/>
          <a:sy n="102" d="100"/>
        </p:scale>
        <p:origin x="1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59C28-2291-AC96-A168-A65485F6F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0320EB-800D-E4D5-668C-93804E7A6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9CC7D-297F-5C70-EC5A-408D0B29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3AE91-ADBD-C5A7-8E44-98E45C720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D00A4-6BE2-34C2-16FA-4BCB94FC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1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0189-C17E-E63B-E06D-1CDC1079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BF7C0-3AD9-B1C1-6C90-DBB53F842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2CD22-F56C-6286-D4FF-5B7CB2780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7E089-0535-8723-C435-9AB2EF49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7F3A6-2F31-DE4B-BE36-E8EB976E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4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6E7899-A80F-C051-03A3-73D9D0B3D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DDB2A5-37B6-CA1F-BCE8-CF082336E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C719F-835E-DD28-0323-9A4EAADB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54999-BA3F-F7B3-DCF4-B47C79007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D5DAB-B764-79F2-89EE-3AD49310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1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569C-F8FE-1339-86CD-5040E9B8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E5493-13DE-10BB-46BB-A1C79265C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28F06-6BCC-4732-274C-F79CEDAF9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51D65-661A-AA74-BA93-31CF5D9A5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35EA7-8F57-7429-1FA2-23903FE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044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DA659-8F85-8B05-9016-5699B849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2874E-8EC7-31C5-C13E-05AE88EB4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599E2-0471-CE48-0FDA-5B1FCC291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4C51E-B9A3-AFB4-3430-0C0A344A8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4A9F6-54F0-EEA8-D7F9-905C2FDB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9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B0A8C-8081-9ACF-87E3-0369438A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A5947-1188-3CC6-9A50-6F7B7738F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0ACF3-B38D-0154-599D-6D9C3662A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DF1DE-B509-1B6E-11B4-91020C436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AC8A3-BE90-0AA5-DCEC-E1E3B13A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D6B8D-6635-1F36-FCD5-03238C30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76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BDBF-A30A-201A-AE4D-A6149A7D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BEC8E-610D-DC94-5563-79B90B4C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DB54B-7B52-1BDF-F05F-27F92A462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FAD38-CAFC-B70B-A55F-2C42C2DC78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52799A-E142-5BF7-1356-3391AB4D64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9FACF2-B3BB-C30C-D96C-392E4714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6E76D5-ABCD-6C5A-8ECD-28289E6B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D7BD4B-DC5A-9FEE-A9A9-F4C88EE5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1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B81C-2217-0BF4-C52B-9A5B1CFB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3A795-D885-CF35-008B-7A0A66A4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0910FE-1063-6ADC-5BA9-E4B87B3D5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606A0-C902-33AD-6265-6B03CCBE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49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698DD-109B-9926-5F0B-4F56F5EB2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0220DD-39D1-8F2A-B14A-592C2DA5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1F87D9-FE5A-FED1-8598-C05DA229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5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9C952-6902-25E3-391F-D943D4736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F7F79-0E06-40D6-7D2C-85FC9DF85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2EC15-8B31-7306-900B-F6F8F2D94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B96A8-4EF3-A696-EB7F-A1874AC6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4340E-E56C-DC72-35E8-D0EC7C5DB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2BEC2-3EA0-D917-73F7-0618645B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96D15-2864-1E29-5759-02355871F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2CCFB-4178-5A87-18B6-9253D42F8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47F4C-B336-8907-B633-3C40258A0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CFFA7-EDB5-A94E-C994-CD2F616B4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17595-E41F-5741-17FD-D0CF25238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4A04C-718D-4245-75A9-59E83B72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40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09CF8-5BE3-1177-BDE8-39F747BC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1B3A75-CA9F-17FB-F6F4-EB039738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7D879-DD80-EEAD-8E0E-4809C28D6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E427A-EF7F-8D0F-51A4-082583C6F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E759A-FE2A-06E1-E1B4-03E339A0E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H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rouplens.org/datasets/movielens/1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65AFD593-F35B-FAE2-FC71-623A69344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74" b="9091"/>
          <a:stretch/>
        </p:blipFill>
        <p:spPr>
          <a:xfrm>
            <a:off x="20" y="10"/>
            <a:ext cx="6501364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826549" y="0"/>
            <a:ext cx="731745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506356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63" y="2443480"/>
            <a:ext cx="241401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18B212-30AB-82A5-C7A2-53BCE6043AC7}"/>
              </a:ext>
            </a:extLst>
          </p:cNvPr>
          <p:cNvSpPr/>
          <p:nvPr/>
        </p:nvSpPr>
        <p:spPr>
          <a:xfrm>
            <a:off x="6133171" y="0"/>
            <a:ext cx="3002419" cy="685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045D4-8C87-B147-3B22-B524FBCD4E73}"/>
              </a:ext>
            </a:extLst>
          </p:cNvPr>
          <p:cNvSpPr txBox="1"/>
          <p:nvPr/>
        </p:nvSpPr>
        <p:spPr>
          <a:xfrm>
            <a:off x="5608979" y="347024"/>
            <a:ext cx="34704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3600" b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Hybrid</a:t>
            </a:r>
          </a:p>
          <a:p>
            <a:r>
              <a:rPr lang="en-TH" sz="3600" b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Movie</a:t>
            </a:r>
          </a:p>
          <a:p>
            <a:r>
              <a:rPr lang="en-TH" sz="3600" b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Recommendation</a:t>
            </a:r>
          </a:p>
          <a:p>
            <a:r>
              <a:rPr lang="en-TH" sz="3600" b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System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5BB367-5816-730C-E3BF-9722108E75AD}"/>
              </a:ext>
            </a:extLst>
          </p:cNvPr>
          <p:cNvCxnSpPr>
            <a:cxnSpLocks/>
          </p:cNvCxnSpPr>
          <p:nvPr/>
        </p:nvCxnSpPr>
        <p:spPr>
          <a:xfrm>
            <a:off x="5650301" y="2655348"/>
            <a:ext cx="3178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0CC764B-CA52-DA1E-3519-D04192A2D1C5}"/>
              </a:ext>
            </a:extLst>
          </p:cNvPr>
          <p:cNvSpPr txBox="1"/>
          <p:nvPr/>
        </p:nvSpPr>
        <p:spPr>
          <a:xfrm>
            <a:off x="5241851" y="2835324"/>
            <a:ext cx="362795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H" sz="1600" i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CS 541-A</a:t>
            </a:r>
          </a:p>
          <a:p>
            <a:pPr algn="r"/>
            <a:r>
              <a:rPr lang="en-TH" sz="1600" i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Artificial Intelligence</a:t>
            </a:r>
          </a:p>
          <a:p>
            <a:pPr algn="r"/>
            <a:endParaRPr lang="en-TH" sz="1600" i="1" dirty="0"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TH" sz="1600" i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Master of Science in Computer Science</a:t>
            </a:r>
          </a:p>
          <a:p>
            <a:pPr algn="r"/>
            <a:endParaRPr lang="en-TH" sz="1600" i="1" dirty="0"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TH" sz="1600" i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Stevens Institute of Technology</a:t>
            </a:r>
          </a:p>
          <a:p>
            <a:endParaRPr lang="en-TH" sz="1600" i="1" dirty="0"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TH" sz="1600" i="1" dirty="0"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TH" sz="1600" i="1" dirty="0"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TH" sz="1600" i="1" dirty="0"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en-TH" sz="1600" i="1" dirty="0"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algn="r"/>
            <a:r>
              <a:rPr lang="en-TH" sz="1600" i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Group No. 9</a:t>
            </a:r>
          </a:p>
          <a:p>
            <a:pPr algn="r"/>
            <a:r>
              <a:rPr lang="en-TH" sz="1600" i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Thanapoom Phatthanaphan</a:t>
            </a:r>
          </a:p>
          <a:p>
            <a:pPr algn="r"/>
            <a:r>
              <a:rPr lang="en-TH" sz="1600" i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Chandini Rayadurgam</a:t>
            </a:r>
          </a:p>
          <a:p>
            <a:pPr algn="r"/>
            <a:r>
              <a:rPr lang="en-TH" sz="1600" i="1" dirty="0">
                <a:latin typeface="+mj-lt"/>
                <a:ea typeface="Tahoma" panose="020B0604030504040204" pitchFamily="34" charset="0"/>
                <a:cs typeface="Times New Roman" panose="02020603050405020304" pitchFamily="18" charset="0"/>
              </a:rPr>
              <a:t>Shreya Daniel Jacob</a:t>
            </a:r>
          </a:p>
          <a:p>
            <a:endParaRPr lang="en-TH" sz="1600" dirty="0">
              <a:latin typeface="+mj-lt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23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3931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Step 2 : Matrix Factorization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F053666-0432-175B-677D-31B17358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47" y="651893"/>
            <a:ext cx="2011469" cy="96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D62938-280E-70E7-155A-3F8C72D7F577}"/>
              </a:ext>
            </a:extLst>
          </p:cNvPr>
          <p:cNvSpPr txBox="1"/>
          <p:nvPr/>
        </p:nvSpPr>
        <p:spPr>
          <a:xfrm>
            <a:off x="6354476" y="3488702"/>
            <a:ext cx="2564420" cy="892552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TH" sz="1600" b="1" dirty="0">
                <a:latin typeface="+mj-lt"/>
              </a:rPr>
              <a:t>Single Value Decomposition</a:t>
            </a:r>
          </a:p>
          <a:p>
            <a:pPr algn="ctr"/>
            <a:r>
              <a:rPr lang="en-TH" sz="3600" b="1" dirty="0">
                <a:latin typeface="+mj-lt"/>
              </a:rPr>
              <a:t>(SVD)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43A9B-0600-DEFC-8DF5-6FD7C6DB5350}"/>
              </a:ext>
            </a:extLst>
          </p:cNvPr>
          <p:cNvSpPr txBox="1"/>
          <p:nvPr/>
        </p:nvSpPr>
        <p:spPr>
          <a:xfrm>
            <a:off x="6309348" y="4390989"/>
            <a:ext cx="27142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To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reduce the dimensionality of a dataset</a:t>
            </a:r>
            <a:r>
              <a:rPr lang="en-US" sz="1600" dirty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and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preserve the most important features</a:t>
            </a:r>
            <a:r>
              <a:rPr lang="en-US" sz="1600" dirty="0">
                <a:latin typeface="+mj-lt"/>
              </a:rPr>
              <a:t> </a:t>
            </a:r>
            <a:r>
              <a:rPr lang="en-US" sz="1200" dirty="0">
                <a:latin typeface="+mj-lt"/>
              </a:rPr>
              <a:t>for the recommendation system</a:t>
            </a:r>
            <a:endParaRPr lang="en-TH" sz="28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599A929-EE3A-2A68-79BA-D662996A8330}"/>
              </a:ext>
            </a:extLst>
          </p:cNvPr>
          <p:cNvSpPr txBox="1"/>
          <p:nvPr/>
        </p:nvSpPr>
        <p:spPr>
          <a:xfrm>
            <a:off x="6596881" y="2528106"/>
            <a:ext cx="2079608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TH" sz="1600" b="1" dirty="0">
                <a:latin typeface="+mj-lt"/>
              </a:rPr>
              <a:t>Normalize the dataset</a:t>
            </a:r>
          </a:p>
          <a:p>
            <a:pPr algn="ctr"/>
            <a:r>
              <a:rPr lang="en-TH" sz="1600" b="1" dirty="0">
                <a:latin typeface="+mj-lt"/>
              </a:rPr>
              <a:t>(Min-Max scaler)</a:t>
            </a:r>
            <a:endParaRPr lang="en-TH" sz="3600" b="1" dirty="0"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573E173-D41C-FD8D-2670-5BA54FE5EE5E}"/>
              </a:ext>
            </a:extLst>
          </p:cNvPr>
          <p:cNvCxnSpPr>
            <a:stCxn id="28" idx="2"/>
            <a:endCxn id="9" idx="0"/>
          </p:cNvCxnSpPr>
          <p:nvPr/>
        </p:nvCxnSpPr>
        <p:spPr>
          <a:xfrm>
            <a:off x="7636685" y="3112881"/>
            <a:ext cx="1" cy="3758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C93767-6ECB-BEA1-9AC2-80BAA3188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5" y="2030517"/>
            <a:ext cx="5799689" cy="3345014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5157B8DD-2998-340D-81C8-77CDB42CD938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5919344" y="2820494"/>
            <a:ext cx="677537" cy="882530"/>
          </a:xfrm>
          <a:prstGeom prst="bentConnector3">
            <a:avLst>
              <a:gd name="adj1" fmla="val 296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754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2E21AB08-9C23-4D89-0A59-A51BE3651265}"/>
              </a:ext>
            </a:extLst>
          </p:cNvPr>
          <p:cNvSpPr/>
          <p:nvPr/>
        </p:nvSpPr>
        <p:spPr>
          <a:xfrm>
            <a:off x="196798" y="5221223"/>
            <a:ext cx="3642675" cy="1076870"/>
          </a:xfrm>
          <a:prstGeom prst="roundRect">
            <a:avLst>
              <a:gd name="adj" fmla="val 10206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3600" b="1" dirty="0">
                <a:solidFill>
                  <a:schemeClr val="tx1"/>
                </a:solidFill>
                <a:latin typeface="+mj-lt"/>
              </a:rPr>
              <a:t>Cosine similarity</a:t>
            </a:r>
            <a:endParaRPr lang="en-TH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09E0E5-65AB-4645-FC89-773C8D5833AC}"/>
              </a:ext>
            </a:extLst>
          </p:cNvPr>
          <p:cNvSpPr/>
          <p:nvPr/>
        </p:nvSpPr>
        <p:spPr>
          <a:xfrm>
            <a:off x="562040" y="1963951"/>
            <a:ext cx="8119156" cy="2516669"/>
          </a:xfrm>
          <a:prstGeom prst="roundRect">
            <a:avLst>
              <a:gd name="adj" fmla="val 3587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6341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Step 3 : Build Collaborative Filtering </a:t>
            </a:r>
            <a:r>
              <a:rPr lang="en-TH" sz="1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(with added CBF)</a:t>
            </a:r>
            <a:endParaRPr lang="en-TH" sz="2400" b="1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0072EE-7D35-7707-2549-0CC3CF26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112" y="651893"/>
            <a:ext cx="2011469" cy="961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1156143-FDEA-7FF0-2C55-31CFC738D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71" y="2325305"/>
            <a:ext cx="2834877" cy="20209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8C6484B-457B-FFF5-C931-0A7FCD4E6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780" y="2317720"/>
            <a:ext cx="5004213" cy="20209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0E68455-60B7-323E-C41A-9085483742DB}"/>
              </a:ext>
            </a:extLst>
          </p:cNvPr>
          <p:cNvSpPr txBox="1"/>
          <p:nvPr/>
        </p:nvSpPr>
        <p:spPr>
          <a:xfrm>
            <a:off x="562040" y="1963951"/>
            <a:ext cx="516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Collaborative Filtering with added Content-Based FIltering</a:t>
            </a:r>
          </a:p>
        </p:txBody>
      </p: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1E9C4C45-6C0A-EF39-82DF-B236C8F473C5}"/>
              </a:ext>
            </a:extLst>
          </p:cNvPr>
          <p:cNvCxnSpPr>
            <a:cxnSpLocks/>
            <a:stCxn id="35" idx="2"/>
            <a:endCxn id="47" idx="0"/>
          </p:cNvCxnSpPr>
          <p:nvPr/>
        </p:nvCxnSpPr>
        <p:spPr>
          <a:xfrm rot="5400000">
            <a:off x="2949576" y="3549180"/>
            <a:ext cx="740603" cy="260348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315D93D-A6F8-A874-C33C-9991A4FF9B76}"/>
              </a:ext>
            </a:extLst>
          </p:cNvPr>
          <p:cNvSpPr txBox="1"/>
          <p:nvPr/>
        </p:nvSpPr>
        <p:spPr>
          <a:xfrm>
            <a:off x="3770848" y="5236438"/>
            <a:ext cx="2280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400" dirty="0">
                <a:latin typeface="+mj-lt"/>
              </a:rPr>
              <a:t>Discover the most similar user of a particular user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2A794EB4-82D7-5296-0424-89C81242D6C4}"/>
              </a:ext>
            </a:extLst>
          </p:cNvPr>
          <p:cNvSpPr/>
          <p:nvPr/>
        </p:nvSpPr>
        <p:spPr>
          <a:xfrm>
            <a:off x="6033198" y="5256249"/>
            <a:ext cx="2956001" cy="1006819"/>
          </a:xfrm>
          <a:prstGeom prst="roundRect">
            <a:avLst>
              <a:gd name="adj" fmla="val 1020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solidFill>
                  <a:schemeClr val="bg1"/>
                </a:solidFill>
                <a:latin typeface="+mj-lt"/>
              </a:rPr>
              <a:t>Recommend top rated movies of the most similar user to a particular user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B8F527F-2A9D-458E-D9A5-F79F179ADF1B}"/>
              </a:ext>
            </a:extLst>
          </p:cNvPr>
          <p:cNvCxnSpPr>
            <a:cxnSpLocks/>
            <a:stCxn id="47" idx="3"/>
            <a:endCxn id="113" idx="1"/>
          </p:cNvCxnSpPr>
          <p:nvPr/>
        </p:nvCxnSpPr>
        <p:spPr>
          <a:xfrm>
            <a:off x="3839473" y="5759658"/>
            <a:ext cx="21937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947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626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Step 4 : Build Content-Based Filtering </a:t>
            </a:r>
            <a:r>
              <a:rPr lang="en-TH" sz="1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(with added CF)</a:t>
            </a:r>
            <a:endParaRPr lang="en-TH" sz="2400" b="1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1501C65-FDDA-BF46-677D-81E4296D8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577" y="653586"/>
            <a:ext cx="2011469" cy="9612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7CC0DC5-89B8-7E9E-4993-BA2088D16290}"/>
              </a:ext>
            </a:extLst>
          </p:cNvPr>
          <p:cNvSpPr/>
          <p:nvPr/>
        </p:nvSpPr>
        <p:spPr>
          <a:xfrm>
            <a:off x="196798" y="5221223"/>
            <a:ext cx="3642675" cy="1076870"/>
          </a:xfrm>
          <a:prstGeom prst="roundRect">
            <a:avLst>
              <a:gd name="adj" fmla="val 10206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3600" b="1" dirty="0">
                <a:solidFill>
                  <a:schemeClr val="tx1"/>
                </a:solidFill>
                <a:latin typeface="+mj-lt"/>
              </a:rPr>
              <a:t>Cosine similarity</a:t>
            </a:r>
            <a:endParaRPr lang="en-TH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9E706C-C94E-0925-FA0E-98D8E543C1A1}"/>
              </a:ext>
            </a:extLst>
          </p:cNvPr>
          <p:cNvSpPr/>
          <p:nvPr/>
        </p:nvSpPr>
        <p:spPr>
          <a:xfrm>
            <a:off x="443027" y="2062102"/>
            <a:ext cx="8257946" cy="2439443"/>
          </a:xfrm>
          <a:prstGeom prst="roundRect">
            <a:avLst>
              <a:gd name="adj" fmla="val 2756"/>
            </a:avLst>
          </a:prstGeom>
          <a:solidFill>
            <a:srgbClr val="AF53EF">
              <a:alpha val="40183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749DC6-2933-8AD1-BAB9-7D200165BDD5}"/>
              </a:ext>
            </a:extLst>
          </p:cNvPr>
          <p:cNvSpPr txBox="1"/>
          <p:nvPr/>
        </p:nvSpPr>
        <p:spPr>
          <a:xfrm>
            <a:off x="474611" y="2116582"/>
            <a:ext cx="5156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b="1" dirty="0">
                <a:solidFill>
                  <a:srgbClr val="7030A0"/>
                </a:solidFill>
                <a:latin typeface="+mj-lt"/>
              </a:rPr>
              <a:t>Content-Based Filtering with added Collaborative Filtering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6529C01-647D-05D3-D8DB-CA7CAE7C67C0}"/>
              </a:ext>
            </a:extLst>
          </p:cNvPr>
          <p:cNvCxnSpPr>
            <a:cxnSpLocks/>
            <a:stCxn id="4" idx="2"/>
            <a:endCxn id="2" idx="0"/>
          </p:cNvCxnSpPr>
          <p:nvPr/>
        </p:nvCxnSpPr>
        <p:spPr>
          <a:xfrm rot="5400000">
            <a:off x="2935229" y="3584452"/>
            <a:ext cx="719678" cy="255386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80548D-3DCF-A151-793D-24A75E2B6B39}"/>
              </a:ext>
            </a:extLst>
          </p:cNvPr>
          <p:cNvSpPr txBox="1"/>
          <p:nvPr/>
        </p:nvSpPr>
        <p:spPr>
          <a:xfrm>
            <a:off x="3777299" y="5030998"/>
            <a:ext cx="2280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400" dirty="0">
                <a:latin typeface="+mj-lt"/>
              </a:rPr>
              <a:t>Discover the most similar movies of a movie that the most similar user liked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BA169DA-6DF9-ED20-5524-AC97AF19049C}"/>
              </a:ext>
            </a:extLst>
          </p:cNvPr>
          <p:cNvSpPr/>
          <p:nvPr/>
        </p:nvSpPr>
        <p:spPr>
          <a:xfrm>
            <a:off x="6033198" y="5256249"/>
            <a:ext cx="2956001" cy="1006819"/>
          </a:xfrm>
          <a:prstGeom prst="roundRect">
            <a:avLst>
              <a:gd name="adj" fmla="val 1020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solidFill>
                  <a:schemeClr val="bg1"/>
                </a:solidFill>
                <a:latin typeface="+mj-lt"/>
              </a:rPr>
              <a:t>Recommend top most similar movies to a particular user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52983B-1939-BCF8-0C71-82782D95B560}"/>
              </a:ext>
            </a:extLst>
          </p:cNvPr>
          <p:cNvCxnSpPr>
            <a:cxnSpLocks/>
            <a:stCxn id="2" idx="3"/>
            <a:endCxn id="19" idx="1"/>
          </p:cNvCxnSpPr>
          <p:nvPr/>
        </p:nvCxnSpPr>
        <p:spPr>
          <a:xfrm>
            <a:off x="3839473" y="5759658"/>
            <a:ext cx="21937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D9975BD0-7B64-5995-B88A-4E93EA062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75"/>
          <a:stretch/>
        </p:blipFill>
        <p:spPr>
          <a:xfrm>
            <a:off x="5697536" y="2490161"/>
            <a:ext cx="2834877" cy="18723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45329E-6AA3-D694-5BF4-7232030D97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47"/>
          <a:stretch/>
        </p:blipFill>
        <p:spPr>
          <a:xfrm>
            <a:off x="523029" y="2490162"/>
            <a:ext cx="5004213" cy="18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74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5D9498A-92F3-8939-7EB2-30A6F4E82D3B}"/>
              </a:ext>
            </a:extLst>
          </p:cNvPr>
          <p:cNvSpPr/>
          <p:nvPr/>
        </p:nvSpPr>
        <p:spPr>
          <a:xfrm>
            <a:off x="701920" y="1705877"/>
            <a:ext cx="7839395" cy="2911122"/>
          </a:xfrm>
          <a:prstGeom prst="roundRect">
            <a:avLst>
              <a:gd name="adj" fmla="val 3555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H" sz="4400" b="1" dirty="0">
                <a:solidFill>
                  <a:srgbClr val="002060"/>
                </a:solidFill>
                <a:latin typeface="+mj-lt"/>
              </a:rPr>
              <a:t>Hybrid Recommendation System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4663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Step 5 : Implement Hybrid System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9E261A9-697E-1DA2-584A-6764FA1FD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82" y="653586"/>
            <a:ext cx="2011469" cy="9612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EC2C701-F683-57A4-8D19-B6E1D23D0329}"/>
              </a:ext>
            </a:extLst>
          </p:cNvPr>
          <p:cNvSpPr/>
          <p:nvPr/>
        </p:nvSpPr>
        <p:spPr>
          <a:xfrm>
            <a:off x="777198" y="2564882"/>
            <a:ext cx="3894038" cy="850656"/>
          </a:xfrm>
          <a:prstGeom prst="roundRect">
            <a:avLst>
              <a:gd name="adj" fmla="val 11949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Collaborative Filtering</a:t>
            </a:r>
          </a:p>
          <a:p>
            <a:pPr algn="ctr"/>
            <a:r>
              <a:rPr lang="en-TH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(with added Content-Based Filtering)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A52D83-2EA9-4273-F418-20E0C774E073}"/>
              </a:ext>
            </a:extLst>
          </p:cNvPr>
          <p:cNvSpPr/>
          <p:nvPr/>
        </p:nvSpPr>
        <p:spPr>
          <a:xfrm>
            <a:off x="4746513" y="2564882"/>
            <a:ext cx="3719526" cy="850656"/>
          </a:xfrm>
          <a:prstGeom prst="roundRect">
            <a:avLst>
              <a:gd name="adj" fmla="val 12782"/>
            </a:avLst>
          </a:prstGeom>
          <a:solidFill>
            <a:srgbClr val="AF53EF">
              <a:alpha val="40183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solidFill>
                  <a:srgbClr val="7030A0"/>
                </a:solidFill>
                <a:latin typeface="+mj-lt"/>
              </a:rPr>
              <a:t>Content-Based Filtering</a:t>
            </a:r>
          </a:p>
          <a:p>
            <a:pPr algn="ctr"/>
            <a:r>
              <a:rPr lang="en-TH" b="1" dirty="0">
                <a:solidFill>
                  <a:srgbClr val="7030A0"/>
                </a:solidFill>
                <a:latin typeface="+mj-lt"/>
              </a:rPr>
              <a:t>(with added Collaborative Filtering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1DA9294-7AED-4F4D-B9A7-BC1F061C876E}"/>
              </a:ext>
            </a:extLst>
          </p:cNvPr>
          <p:cNvSpPr/>
          <p:nvPr/>
        </p:nvSpPr>
        <p:spPr>
          <a:xfrm>
            <a:off x="777198" y="3797271"/>
            <a:ext cx="3894038" cy="765586"/>
          </a:xfrm>
          <a:prstGeom prst="roundRect">
            <a:avLst>
              <a:gd name="adj" fmla="val 1020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solidFill>
                  <a:schemeClr val="bg1"/>
                </a:solidFill>
                <a:latin typeface="+mj-lt"/>
              </a:rPr>
              <a:t>Recommend top rated movies of the most similar user to a particular user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0F36C74-0EF3-1466-A94F-C7605ADF2729}"/>
              </a:ext>
            </a:extLst>
          </p:cNvPr>
          <p:cNvSpPr/>
          <p:nvPr/>
        </p:nvSpPr>
        <p:spPr>
          <a:xfrm>
            <a:off x="4746513" y="3797271"/>
            <a:ext cx="3719525" cy="765585"/>
          </a:xfrm>
          <a:prstGeom prst="roundRect">
            <a:avLst>
              <a:gd name="adj" fmla="val 10206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solidFill>
                  <a:schemeClr val="bg1"/>
                </a:solidFill>
                <a:latin typeface="+mj-lt"/>
              </a:rPr>
              <a:t>Recommend top most similar movies to a particular user</a:t>
            </a:r>
          </a:p>
        </p:txBody>
      </p:sp>
      <p:sp>
        <p:nvSpPr>
          <p:cNvPr id="40" name="Down Arrow 39">
            <a:extLst>
              <a:ext uri="{FF2B5EF4-FFF2-40B4-BE49-F238E27FC236}">
                <a16:creationId xmlns:a16="http://schemas.microsoft.com/office/drawing/2014/main" id="{E53D8AFD-326C-6BA2-6B5C-368CD201B950}"/>
              </a:ext>
            </a:extLst>
          </p:cNvPr>
          <p:cNvSpPr/>
          <p:nvPr/>
        </p:nvSpPr>
        <p:spPr>
          <a:xfrm>
            <a:off x="2310170" y="3415538"/>
            <a:ext cx="816439" cy="28139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89DC5CA2-E0AF-083D-225A-86A0CA7D51BE}"/>
              </a:ext>
            </a:extLst>
          </p:cNvPr>
          <p:cNvSpPr/>
          <p:nvPr/>
        </p:nvSpPr>
        <p:spPr>
          <a:xfrm>
            <a:off x="6198055" y="3423195"/>
            <a:ext cx="816439" cy="281398"/>
          </a:xfrm>
          <a:prstGeom prst="down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23BC5E1-EAEA-2865-FA81-D66766D6D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98" y="4800463"/>
            <a:ext cx="1561839" cy="15618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003CF87-4AB7-1F0E-BA09-28EBB6B654C7}"/>
              </a:ext>
            </a:extLst>
          </p:cNvPr>
          <p:cNvSpPr txBox="1"/>
          <p:nvPr/>
        </p:nvSpPr>
        <p:spPr>
          <a:xfrm>
            <a:off x="2511706" y="4708090"/>
            <a:ext cx="6462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dirty="0">
                <a:solidFill>
                  <a:srgbClr val="002060"/>
                </a:solidFill>
                <a:latin typeface="+mj-lt"/>
              </a:rPr>
              <a:t>This can solve the problem</a:t>
            </a:r>
          </a:p>
          <a:p>
            <a:r>
              <a:rPr lang="en-TH" sz="1400" b="1" dirty="0">
                <a:solidFill>
                  <a:srgbClr val="002060"/>
                </a:solidFill>
                <a:latin typeface="+mj-lt"/>
              </a:rPr>
              <a:t>Cold Start – </a:t>
            </a:r>
            <a:r>
              <a:rPr lang="en-TH" sz="1400" dirty="0">
                <a:solidFill>
                  <a:srgbClr val="002060"/>
                </a:solidFill>
                <a:latin typeface="+mj-lt"/>
              </a:rPr>
              <a:t>Recommend based on user’s preference</a:t>
            </a:r>
          </a:p>
          <a:p>
            <a:r>
              <a:rPr lang="en-TH" sz="1400" b="1" dirty="0">
                <a:solidFill>
                  <a:srgbClr val="002060"/>
                </a:solidFill>
                <a:latin typeface="+mj-lt"/>
              </a:rPr>
              <a:t>Data Sparsity – </a:t>
            </a:r>
            <a:r>
              <a:rPr lang="en-US" sz="1400" dirty="0">
                <a:solidFill>
                  <a:srgbClr val="002060"/>
                </a:solidFill>
                <a:latin typeface="+mj-lt"/>
              </a:rPr>
              <a:t>Use content-based filtering to help recommendations for users that have less ratings data</a:t>
            </a:r>
            <a:endParaRPr lang="en-TH" sz="1400" dirty="0">
              <a:solidFill>
                <a:srgbClr val="002060"/>
              </a:solidFill>
              <a:latin typeface="+mj-lt"/>
            </a:endParaRPr>
          </a:p>
          <a:p>
            <a:r>
              <a:rPr lang="en-TH" sz="1400" b="1" dirty="0">
                <a:solidFill>
                  <a:srgbClr val="002060"/>
                </a:solidFill>
                <a:latin typeface="+mj-lt"/>
              </a:rPr>
              <a:t>Limited diversity – </a:t>
            </a:r>
            <a:r>
              <a:rPr lang="en-TH" sz="1400" dirty="0">
                <a:solidFill>
                  <a:srgbClr val="002060"/>
                </a:solidFill>
                <a:latin typeface="+mj-lt"/>
              </a:rPr>
              <a:t>Recommend movie in many ways</a:t>
            </a:r>
          </a:p>
          <a:p>
            <a:endParaRPr lang="en-TH" sz="1400" dirty="0">
              <a:solidFill>
                <a:srgbClr val="002060"/>
              </a:solidFill>
              <a:latin typeface="+mj-lt"/>
            </a:endParaRPr>
          </a:p>
          <a:p>
            <a:r>
              <a:rPr lang="en-TH" sz="1200" i="1" dirty="0">
                <a:solidFill>
                  <a:srgbClr val="002060"/>
                </a:solidFill>
                <a:latin typeface="+mj-lt"/>
              </a:rPr>
              <a:t>**For Cold start problem, the system can solve it better if we have the dataset about which types of movies that users like</a:t>
            </a:r>
          </a:p>
        </p:txBody>
      </p:sp>
    </p:spTree>
    <p:extLst>
      <p:ext uri="{BB962C8B-B14F-4D97-AF65-F5344CB8AC3E}">
        <p14:creationId xmlns:p14="http://schemas.microsoft.com/office/powerpoint/2010/main" val="3706594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55E66921-835C-69DF-6B12-09A3AAA23A85}"/>
              </a:ext>
            </a:extLst>
          </p:cNvPr>
          <p:cNvSpPr/>
          <p:nvPr/>
        </p:nvSpPr>
        <p:spPr>
          <a:xfrm>
            <a:off x="805141" y="3652521"/>
            <a:ext cx="2253946" cy="2450591"/>
          </a:xfrm>
          <a:prstGeom prst="roundRect">
            <a:avLst>
              <a:gd name="adj" fmla="val 5421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H" sz="2000" b="1" dirty="0">
                <a:solidFill>
                  <a:srgbClr val="002060"/>
                </a:solidFill>
                <a:latin typeface="+mj-lt"/>
              </a:rPr>
              <a:t>Traditional System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2F6204-77E1-AB5F-FDDC-C95C3D8E174D}"/>
              </a:ext>
            </a:extLst>
          </p:cNvPr>
          <p:cNvSpPr/>
          <p:nvPr/>
        </p:nvSpPr>
        <p:spPr>
          <a:xfrm>
            <a:off x="4621618" y="3652521"/>
            <a:ext cx="3699879" cy="2450591"/>
          </a:xfrm>
          <a:prstGeom prst="roundRect">
            <a:avLst>
              <a:gd name="adj" fmla="val 5421"/>
            </a:avLst>
          </a:prstGeom>
          <a:solidFill>
            <a:schemeClr val="accent1">
              <a:lumMod val="60000"/>
              <a:lumOff val="40000"/>
              <a:alpha val="70000"/>
            </a:schemeClr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H" sz="2000" b="1" dirty="0">
                <a:solidFill>
                  <a:srgbClr val="002060"/>
                </a:solidFill>
                <a:latin typeface="+mj-lt"/>
              </a:rPr>
              <a:t>Hybrid Recommendation System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7658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Step 6 &amp; 7 : Evaluation &amp; Performance Comparison (PLAN)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7848E2-985F-6AB9-936B-BCE51AF7156C}"/>
              </a:ext>
            </a:extLst>
          </p:cNvPr>
          <p:cNvSpPr/>
          <p:nvPr/>
        </p:nvSpPr>
        <p:spPr>
          <a:xfrm>
            <a:off x="4674852" y="4072783"/>
            <a:ext cx="3575127" cy="893763"/>
          </a:xfrm>
          <a:prstGeom prst="roundRect">
            <a:avLst>
              <a:gd name="adj" fmla="val 11949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H" sz="1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Collaborative Filtering</a:t>
            </a:r>
          </a:p>
          <a:p>
            <a:pPr algn="ctr"/>
            <a:r>
              <a:rPr lang="en-TH" sz="1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(with added Content-Based Filtering)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1789B89-B2F8-33FC-012D-42C438C1096A}"/>
              </a:ext>
            </a:extLst>
          </p:cNvPr>
          <p:cNvSpPr/>
          <p:nvPr/>
        </p:nvSpPr>
        <p:spPr>
          <a:xfrm>
            <a:off x="4674852" y="5153516"/>
            <a:ext cx="3575127" cy="893763"/>
          </a:xfrm>
          <a:prstGeom prst="roundRect">
            <a:avLst>
              <a:gd name="adj" fmla="val 12782"/>
            </a:avLst>
          </a:prstGeom>
          <a:solidFill>
            <a:srgbClr val="AF53EF">
              <a:alpha val="40183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H" sz="1400" b="1" dirty="0">
                <a:solidFill>
                  <a:srgbClr val="7030A0"/>
                </a:solidFill>
                <a:latin typeface="+mj-lt"/>
              </a:rPr>
              <a:t>Content-Based Filtering</a:t>
            </a:r>
          </a:p>
          <a:p>
            <a:pPr algn="ctr"/>
            <a:r>
              <a:rPr lang="en-TH" sz="1400" b="1" dirty="0">
                <a:solidFill>
                  <a:srgbClr val="7030A0"/>
                </a:solidFill>
                <a:latin typeface="+mj-lt"/>
              </a:rPr>
              <a:t>(with added Collaborative Filtering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BE87A3-E251-D936-98CE-0E067E238B26}"/>
              </a:ext>
            </a:extLst>
          </p:cNvPr>
          <p:cNvSpPr txBox="1"/>
          <p:nvPr/>
        </p:nvSpPr>
        <p:spPr>
          <a:xfrm>
            <a:off x="4698964" y="4604070"/>
            <a:ext cx="3531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[U</a:t>
            </a:r>
            <a:r>
              <a:rPr lang="en-TH" sz="1200" b="1" dirty="0">
                <a:latin typeface="+mj-lt"/>
              </a:rPr>
              <a:t>serID – MovieID (Ratings)] + [</a:t>
            </a:r>
            <a:r>
              <a:rPr lang="en-US" sz="1200" b="1" dirty="0">
                <a:latin typeface="+mj-lt"/>
              </a:rPr>
              <a:t>U</a:t>
            </a:r>
            <a:r>
              <a:rPr lang="en-TH" sz="1200" b="1" dirty="0">
                <a:latin typeface="+mj-lt"/>
              </a:rPr>
              <a:t>serID – Gender&amp;Age]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F963E8B-C8FA-F9EA-1718-528A615733BE}"/>
              </a:ext>
            </a:extLst>
          </p:cNvPr>
          <p:cNvSpPr/>
          <p:nvPr/>
        </p:nvSpPr>
        <p:spPr>
          <a:xfrm>
            <a:off x="863381" y="4072783"/>
            <a:ext cx="2150625" cy="893763"/>
          </a:xfrm>
          <a:prstGeom prst="roundRect">
            <a:avLst>
              <a:gd name="adj" fmla="val 11949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H" sz="1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Collaborative Filtering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99E94C-502A-6465-8DC3-1DEAA51F15C8}"/>
              </a:ext>
            </a:extLst>
          </p:cNvPr>
          <p:cNvSpPr txBox="1"/>
          <p:nvPr/>
        </p:nvSpPr>
        <p:spPr>
          <a:xfrm>
            <a:off x="969747" y="4519664"/>
            <a:ext cx="1932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[U</a:t>
            </a:r>
            <a:r>
              <a:rPr lang="en-TH" sz="1200" b="1" dirty="0">
                <a:latin typeface="+mj-lt"/>
              </a:rPr>
              <a:t>serID – MovieID (Ratings)]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69B47A-A73A-96DA-8B70-728D4CD3C1CC}"/>
              </a:ext>
            </a:extLst>
          </p:cNvPr>
          <p:cNvSpPr txBox="1"/>
          <p:nvPr/>
        </p:nvSpPr>
        <p:spPr>
          <a:xfrm>
            <a:off x="4934015" y="5719045"/>
            <a:ext cx="3056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>
                <a:latin typeface="+mj-lt"/>
              </a:rPr>
              <a:t>MovieID</a:t>
            </a:r>
            <a:r>
              <a:rPr lang="en-US" sz="1200" b="1" dirty="0">
                <a:latin typeface="+mj-lt"/>
              </a:rPr>
              <a:t> – </a:t>
            </a:r>
            <a:r>
              <a:rPr lang="en-US" sz="1200" b="1" dirty="0" err="1">
                <a:latin typeface="+mj-lt"/>
              </a:rPr>
              <a:t>UserID</a:t>
            </a:r>
            <a:r>
              <a:rPr lang="en-US" sz="1200" b="1" dirty="0">
                <a:latin typeface="+mj-lt"/>
              </a:rPr>
              <a:t> (Ratings) + </a:t>
            </a:r>
            <a:r>
              <a:rPr lang="en-US" sz="1200" b="1" dirty="0" err="1">
                <a:latin typeface="+mj-lt"/>
              </a:rPr>
              <a:t>MovieID</a:t>
            </a:r>
            <a:r>
              <a:rPr lang="en-US" sz="1200" b="1" dirty="0">
                <a:latin typeface="+mj-lt"/>
              </a:rPr>
              <a:t> - Genres</a:t>
            </a:r>
            <a:endParaRPr lang="en-TH" sz="1200" b="1" dirty="0">
              <a:latin typeface="+mj-lt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B8565A8-C9A4-B242-9315-2F394CF81664}"/>
              </a:ext>
            </a:extLst>
          </p:cNvPr>
          <p:cNvSpPr/>
          <p:nvPr/>
        </p:nvSpPr>
        <p:spPr>
          <a:xfrm>
            <a:off x="863381" y="5153516"/>
            <a:ext cx="2150625" cy="893763"/>
          </a:xfrm>
          <a:prstGeom prst="roundRect">
            <a:avLst>
              <a:gd name="adj" fmla="val 12782"/>
            </a:avLst>
          </a:prstGeom>
          <a:solidFill>
            <a:srgbClr val="AF53EF">
              <a:alpha val="40183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H" sz="1400" b="1" dirty="0">
                <a:solidFill>
                  <a:srgbClr val="7030A0"/>
                </a:solidFill>
                <a:latin typeface="+mj-lt"/>
              </a:rPr>
              <a:t>Content-Based Filtering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8803AA-0879-1AD6-E77C-45FABECABFA5}"/>
              </a:ext>
            </a:extLst>
          </p:cNvPr>
          <p:cNvSpPr txBox="1"/>
          <p:nvPr/>
        </p:nvSpPr>
        <p:spPr>
          <a:xfrm>
            <a:off x="1062722" y="5595632"/>
            <a:ext cx="183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err="1">
                <a:latin typeface="+mj-lt"/>
              </a:rPr>
              <a:t>MovieID</a:t>
            </a:r>
            <a:r>
              <a:rPr lang="en-US" sz="1200" b="1" dirty="0">
                <a:latin typeface="+mj-lt"/>
              </a:rPr>
              <a:t> – </a:t>
            </a:r>
            <a:r>
              <a:rPr lang="en-US" sz="1200" b="1" dirty="0" err="1">
                <a:latin typeface="+mj-lt"/>
              </a:rPr>
              <a:t>UserID</a:t>
            </a:r>
            <a:r>
              <a:rPr lang="en-US" sz="1200" b="1" dirty="0">
                <a:latin typeface="+mj-lt"/>
              </a:rPr>
              <a:t> (Ratings)</a:t>
            </a:r>
            <a:endParaRPr lang="en-TH" sz="1200" b="1" dirty="0">
              <a:latin typeface="+mj-lt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A203BE-9F55-D6DD-2B9E-F4445948FE40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>
            <a:off x="3014006" y="4519665"/>
            <a:ext cx="1660846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11E535-F718-251F-8ECE-A9D2B6E8B64E}"/>
              </a:ext>
            </a:extLst>
          </p:cNvPr>
          <p:cNvCxnSpPr>
            <a:cxnSpLocks/>
            <a:stCxn id="21" idx="3"/>
            <a:endCxn id="17" idx="1"/>
          </p:cNvCxnSpPr>
          <p:nvPr/>
        </p:nvCxnSpPr>
        <p:spPr>
          <a:xfrm>
            <a:off x="3014006" y="5600398"/>
            <a:ext cx="1660846" cy="0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ECBBEA0-89A2-2505-C2DD-6707AEDAE06A}"/>
              </a:ext>
            </a:extLst>
          </p:cNvPr>
          <p:cNvSpPr txBox="1"/>
          <p:nvPr/>
        </p:nvSpPr>
        <p:spPr>
          <a:xfrm>
            <a:off x="3120372" y="4269289"/>
            <a:ext cx="137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Compare the result</a:t>
            </a:r>
            <a:endParaRPr lang="en-TH" sz="1200" b="1" dirty="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CE9ABD1-17D8-EBFC-365B-46C48E9E644C}"/>
              </a:ext>
            </a:extLst>
          </p:cNvPr>
          <p:cNvSpPr txBox="1"/>
          <p:nvPr/>
        </p:nvSpPr>
        <p:spPr>
          <a:xfrm>
            <a:off x="3130604" y="5318633"/>
            <a:ext cx="137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+mj-lt"/>
              </a:rPr>
              <a:t>Compare the result</a:t>
            </a:r>
            <a:endParaRPr lang="en-TH" sz="1200" b="1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FFC5DB-7906-E9A4-4CA0-A218C02D0F61}"/>
              </a:ext>
            </a:extLst>
          </p:cNvPr>
          <p:cNvSpPr txBox="1"/>
          <p:nvPr/>
        </p:nvSpPr>
        <p:spPr>
          <a:xfrm>
            <a:off x="895896" y="1626514"/>
            <a:ext cx="7306552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dirty="0">
                <a:solidFill>
                  <a:srgbClr val="002060"/>
                </a:solidFill>
                <a:latin typeface="+mj-lt"/>
              </a:rPr>
              <a:t>The methods that we will use in evaluation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sz="2400" dirty="0">
                <a:solidFill>
                  <a:srgbClr val="002060"/>
                </a:solidFill>
                <a:latin typeface="+mj-lt"/>
              </a:rPr>
              <a:t>Root Mean Squared Error (RMSE)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H" sz="2400" dirty="0">
                <a:solidFill>
                  <a:srgbClr val="002060"/>
                </a:solidFill>
                <a:latin typeface="+mj-lt"/>
              </a:rPr>
              <a:t>Mean Absolute Percentage Error (MAPE)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H" sz="2400" dirty="0">
              <a:solidFill>
                <a:srgbClr val="002060"/>
              </a:solidFill>
              <a:latin typeface="+mj-lt"/>
            </a:endParaRPr>
          </a:p>
          <a:p>
            <a:r>
              <a:rPr lang="en-TH" sz="1600" dirty="0">
                <a:solidFill>
                  <a:srgbClr val="002060"/>
                </a:solidFill>
                <a:latin typeface="+mj-lt"/>
              </a:rPr>
              <a:t>To find </a:t>
            </a:r>
            <a:r>
              <a:rPr lang="en-US" sz="1600" b="0" i="0" dirty="0">
                <a:solidFill>
                  <a:srgbClr val="002060"/>
                </a:solidFill>
                <a:effectLst/>
                <a:latin typeface="+mj-lt"/>
              </a:rPr>
              <a:t>the difference between the predicted values and the actual values of a variable</a:t>
            </a:r>
            <a:endParaRPr lang="en-TH" sz="16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592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0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Freeform: Shape 10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8" name="Isosceles Triangle 1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78725"/>
            <a:ext cx="9144000" cy="279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813816">
              <a:spcAft>
                <a:spcPts val="600"/>
              </a:spcAft>
            </a:pPr>
            <a:r>
              <a:rPr lang="en-TH" sz="890" kern="1200">
                <a:solidFill>
                  <a:schemeClr val="accent1"/>
                </a:solidFill>
                <a:latin typeface="+mj-lt"/>
                <a:ea typeface="+mn-ea"/>
                <a:cs typeface="Times New Roman" panose="02020603050405020304" pitchFamily="18" charset="0"/>
              </a:rPr>
              <a:t>Stevens Institute of Technology</a:t>
            </a:r>
            <a:endParaRPr lang="en-TH" sz="1000">
              <a:solidFill>
                <a:schemeClr val="accent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9E2A5E-810E-FD7A-3A72-90CA2DC4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92" y="1974990"/>
            <a:ext cx="2908017" cy="29080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5C9541-393B-650B-D545-343F14FC5539}"/>
              </a:ext>
            </a:extLst>
          </p:cNvPr>
          <p:cNvSpPr txBox="1"/>
          <p:nvPr/>
        </p:nvSpPr>
        <p:spPr>
          <a:xfrm>
            <a:off x="4572000" y="2728808"/>
            <a:ext cx="386952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TH" sz="4800" b="1" kern="1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  <a:p>
            <a:pPr defTabSz="813816">
              <a:spcAft>
                <a:spcPts val="600"/>
              </a:spcAft>
            </a:pPr>
            <a:r>
              <a:rPr lang="en-TH" sz="3200" b="1" kern="1200" dirty="0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FOR YOUR ATTENTION</a:t>
            </a:r>
            <a:endParaRPr lang="en-TH" sz="3600" b="1" dirty="0"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E1A724-7573-1B69-FB80-0ACF2B40FEF7}"/>
              </a:ext>
            </a:extLst>
          </p:cNvPr>
          <p:cNvSpPr/>
          <p:nvPr/>
        </p:nvSpPr>
        <p:spPr>
          <a:xfrm>
            <a:off x="4190532" y="2942306"/>
            <a:ext cx="235390" cy="10502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</p:spTree>
    <p:extLst>
      <p:ext uri="{BB962C8B-B14F-4D97-AF65-F5344CB8AC3E}">
        <p14:creationId xmlns:p14="http://schemas.microsoft.com/office/powerpoint/2010/main" val="69483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C712A702-0EA2-0F99-F5DA-6743F03BEEDB}"/>
              </a:ext>
            </a:extLst>
          </p:cNvPr>
          <p:cNvSpPr/>
          <p:nvPr/>
        </p:nvSpPr>
        <p:spPr>
          <a:xfrm>
            <a:off x="0" y="0"/>
            <a:ext cx="9144000" cy="5352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2800" b="1" dirty="0">
                <a:latin typeface="+mj-lt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1FCB5C-2B92-183A-F0A4-0608930AF8DA}"/>
              </a:ext>
            </a:extLst>
          </p:cNvPr>
          <p:cNvSpPr txBox="1"/>
          <p:nvPr/>
        </p:nvSpPr>
        <p:spPr>
          <a:xfrm>
            <a:off x="345687" y="708774"/>
            <a:ext cx="1690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E4C1D5-2791-13DF-E545-681811175877}"/>
              </a:ext>
            </a:extLst>
          </p:cNvPr>
          <p:cNvSpPr txBox="1"/>
          <p:nvPr/>
        </p:nvSpPr>
        <p:spPr>
          <a:xfrm>
            <a:off x="691376" y="1170439"/>
            <a:ext cx="35528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2060"/>
                </a:solidFill>
                <a:effectLst/>
                <a:latin typeface="+mj-lt"/>
                <a:ea typeface="AppleGothic" pitchFamily="2" charset="-127"/>
                <a:cs typeface="Tahoma" panose="020B0604030504040204" pitchFamily="34" charset="0"/>
              </a:rPr>
              <a:t>Develop a Hybrid Movie Recommendation System </a:t>
            </a:r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AppleGothic" pitchFamily="2" charset="-127"/>
                <a:cs typeface="Tahoma" panose="020B0604030504040204" pitchFamily="34" charset="0"/>
              </a:rPr>
              <a:t>that overcomes traditional system limits by </a:t>
            </a:r>
            <a:r>
              <a:rPr lang="en-US" b="1" i="0" dirty="0">
                <a:solidFill>
                  <a:srgbClr val="002060"/>
                </a:solidFill>
                <a:effectLst/>
                <a:latin typeface="+mj-lt"/>
                <a:ea typeface="AppleGothic" pitchFamily="2" charset="-127"/>
                <a:cs typeface="Tahoma" panose="020B0604030504040204" pitchFamily="34" charset="0"/>
              </a:rPr>
              <a:t>combining CF and CBF techniques.</a:t>
            </a:r>
            <a:endParaRPr lang="en-US" b="1" dirty="0">
              <a:solidFill>
                <a:srgbClr val="002060"/>
              </a:solidFill>
              <a:latin typeface="+mj-lt"/>
              <a:ea typeface="AppleGothic" pitchFamily="2" charset="-127"/>
              <a:cs typeface="Tahoma" panose="020B0604030504040204" pitchFamily="34" charset="0"/>
            </a:endParaRPr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007B75E5-C304-2103-506E-D4343DBB09A7}"/>
              </a:ext>
            </a:extLst>
          </p:cNvPr>
          <p:cNvSpPr/>
          <p:nvPr/>
        </p:nvSpPr>
        <p:spPr>
          <a:xfrm>
            <a:off x="4307999" y="931797"/>
            <a:ext cx="2207577" cy="3240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1600" dirty="0">
                <a:latin typeface="+mj-lt"/>
                <a:ea typeface="AppleGothic" pitchFamily="2" charset="-127"/>
                <a:cs typeface="Tahoma" panose="020B0604030504040204" pitchFamily="34" charset="0"/>
              </a:rPr>
              <a:t>Collaborative Filtering</a:t>
            </a:r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61922707-ECF2-0823-8BEF-A0DA55FDA3C0}"/>
              </a:ext>
            </a:extLst>
          </p:cNvPr>
          <p:cNvSpPr/>
          <p:nvPr/>
        </p:nvSpPr>
        <p:spPr>
          <a:xfrm>
            <a:off x="4326348" y="2266024"/>
            <a:ext cx="2207576" cy="32763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H" sz="1600" dirty="0">
                <a:latin typeface="+mj-lt"/>
                <a:ea typeface="AppleGothic" pitchFamily="2" charset="-127"/>
                <a:cs typeface="Tahoma" panose="020B0604030504040204" pitchFamily="34" charset="0"/>
              </a:rPr>
              <a:t>Content-Based Filtering</a:t>
            </a:r>
          </a:p>
        </p:txBody>
      </p:sp>
      <p:sp>
        <p:nvSpPr>
          <p:cNvPr id="448" name="Rounded Rectangle 447">
            <a:extLst>
              <a:ext uri="{FF2B5EF4-FFF2-40B4-BE49-F238E27FC236}">
                <a16:creationId xmlns:a16="http://schemas.microsoft.com/office/drawing/2014/main" id="{BA9853E3-BC4D-5562-95B4-2C9F583EF6D5}"/>
              </a:ext>
            </a:extLst>
          </p:cNvPr>
          <p:cNvSpPr/>
          <p:nvPr/>
        </p:nvSpPr>
        <p:spPr>
          <a:xfrm>
            <a:off x="7683295" y="1428526"/>
            <a:ext cx="1047040" cy="535260"/>
          </a:xfrm>
          <a:prstGeom prst="roundRect">
            <a:avLst/>
          </a:prstGeom>
          <a:solidFill>
            <a:srgbClr val="00206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600" dirty="0">
                <a:latin typeface="+mj-lt"/>
                <a:ea typeface="AppleGothic" pitchFamily="2" charset="-127"/>
                <a:cs typeface="Tahoma" panose="020B0604030504040204" pitchFamily="34" charset="0"/>
              </a:rPr>
              <a:t>Hybrid System</a:t>
            </a:r>
          </a:p>
        </p:txBody>
      </p:sp>
      <p:pic>
        <p:nvPicPr>
          <p:cNvPr id="455" name="Picture 454">
            <a:extLst>
              <a:ext uri="{FF2B5EF4-FFF2-40B4-BE49-F238E27FC236}">
                <a16:creationId xmlns:a16="http://schemas.microsoft.com/office/drawing/2014/main" id="{50878DBA-490C-D02F-A7D2-A48F2129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3" y="2226594"/>
            <a:ext cx="400817" cy="400817"/>
          </a:xfrm>
          <a:prstGeom prst="rect">
            <a:avLst/>
          </a:prstGeom>
        </p:spPr>
      </p:pic>
      <p:pic>
        <p:nvPicPr>
          <p:cNvPr id="456" name="Picture 455">
            <a:extLst>
              <a:ext uri="{FF2B5EF4-FFF2-40B4-BE49-F238E27FC236}">
                <a16:creationId xmlns:a16="http://schemas.microsoft.com/office/drawing/2014/main" id="{6005A995-85F1-0BFA-D1EE-31D7345E5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974" y="851815"/>
            <a:ext cx="463800" cy="463800"/>
          </a:xfrm>
          <a:prstGeom prst="rect">
            <a:avLst/>
          </a:prstGeom>
        </p:spPr>
      </p:pic>
      <p:cxnSp>
        <p:nvCxnSpPr>
          <p:cNvPr id="461" name="Elbow Connector 460">
            <a:extLst>
              <a:ext uri="{FF2B5EF4-FFF2-40B4-BE49-F238E27FC236}">
                <a16:creationId xmlns:a16="http://schemas.microsoft.com/office/drawing/2014/main" id="{3618DDF6-D916-8D8D-C506-6030A9044556}"/>
              </a:ext>
            </a:extLst>
          </p:cNvPr>
          <p:cNvCxnSpPr>
            <a:cxnSpLocks/>
            <a:stCxn id="455" idx="3"/>
            <a:endCxn id="448" idx="2"/>
          </p:cNvCxnSpPr>
          <p:nvPr/>
        </p:nvCxnSpPr>
        <p:spPr>
          <a:xfrm flipV="1">
            <a:off x="6988940" y="1963786"/>
            <a:ext cx="1217875" cy="463217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Elbow Connector 468">
            <a:extLst>
              <a:ext uri="{FF2B5EF4-FFF2-40B4-BE49-F238E27FC236}">
                <a16:creationId xmlns:a16="http://schemas.microsoft.com/office/drawing/2014/main" id="{C4B98747-0996-DF1A-8807-AD0B02ED29BD}"/>
              </a:ext>
            </a:extLst>
          </p:cNvPr>
          <p:cNvCxnSpPr>
            <a:cxnSpLocks/>
            <a:stCxn id="456" idx="3"/>
            <a:endCxn id="448" idx="0"/>
          </p:cNvCxnSpPr>
          <p:nvPr/>
        </p:nvCxnSpPr>
        <p:spPr>
          <a:xfrm>
            <a:off x="7026774" y="1083715"/>
            <a:ext cx="1180041" cy="344811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TextBox 493">
            <a:extLst>
              <a:ext uri="{FF2B5EF4-FFF2-40B4-BE49-F238E27FC236}">
                <a16:creationId xmlns:a16="http://schemas.microsoft.com/office/drawing/2014/main" id="{A02289DE-4BDC-B9FB-AB13-890F76038317}"/>
              </a:ext>
            </a:extLst>
          </p:cNvPr>
          <p:cNvSpPr txBox="1"/>
          <p:nvPr/>
        </p:nvSpPr>
        <p:spPr>
          <a:xfrm>
            <a:off x="7032299" y="813845"/>
            <a:ext cx="1169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200" dirty="0">
                <a:solidFill>
                  <a:schemeClr val="accent2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User’s behavior</a:t>
            </a:r>
          </a:p>
        </p:txBody>
      </p:sp>
      <p:sp>
        <p:nvSpPr>
          <p:cNvPr id="495" name="TextBox 494">
            <a:extLst>
              <a:ext uri="{FF2B5EF4-FFF2-40B4-BE49-F238E27FC236}">
                <a16:creationId xmlns:a16="http://schemas.microsoft.com/office/drawing/2014/main" id="{85F909AC-0ABD-0A39-892C-ABD8B51D13BF}"/>
              </a:ext>
            </a:extLst>
          </p:cNvPr>
          <p:cNvSpPr txBox="1"/>
          <p:nvPr/>
        </p:nvSpPr>
        <p:spPr>
          <a:xfrm>
            <a:off x="6988940" y="2166202"/>
            <a:ext cx="12125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200" dirty="0">
                <a:solidFill>
                  <a:srgbClr val="7030A0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Movie’s features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6E8D2252-71C1-5B1B-8691-C89BDC452129}"/>
              </a:ext>
            </a:extLst>
          </p:cNvPr>
          <p:cNvSpPr txBox="1"/>
          <p:nvPr/>
        </p:nvSpPr>
        <p:spPr>
          <a:xfrm>
            <a:off x="4307999" y="1274756"/>
            <a:ext cx="27674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200" b="1" dirty="0">
                <a:solidFill>
                  <a:schemeClr val="accent2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200" dirty="0">
                <a:solidFill>
                  <a:schemeClr val="accent2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Cold Start - Lack of data for new users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200" dirty="0">
                <a:solidFill>
                  <a:schemeClr val="accent2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Data Sparsity - Limited data available for some movies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46D387C-1697-8AF5-CFCC-21CA06DF9BC2}"/>
              </a:ext>
            </a:extLst>
          </p:cNvPr>
          <p:cNvSpPr txBox="1"/>
          <p:nvPr/>
        </p:nvSpPr>
        <p:spPr>
          <a:xfrm>
            <a:off x="691375" y="2674178"/>
            <a:ext cx="226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AppleGothic" pitchFamily="2" charset="-127"/>
                <a:cs typeface="Tahoma" panose="020B0604030504040204" pitchFamily="34" charset="0"/>
              </a:rPr>
              <a:t>CF: Collaborative Filtering</a:t>
            </a:r>
          </a:p>
          <a:p>
            <a:r>
              <a:rPr lang="en-US" sz="1200" dirty="0">
                <a:solidFill>
                  <a:srgbClr val="002060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CBF: Content-Based Filtering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EDCEFD9-28BF-5FE0-0ECE-69FA1785846C}"/>
              </a:ext>
            </a:extLst>
          </p:cNvPr>
          <p:cNvSpPr txBox="1"/>
          <p:nvPr/>
        </p:nvSpPr>
        <p:spPr>
          <a:xfrm>
            <a:off x="345687" y="3930666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Presentation Flow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C92D3D9-67B4-B3DA-2C4A-D40B7CFF54BE}"/>
              </a:ext>
            </a:extLst>
          </p:cNvPr>
          <p:cNvSpPr txBox="1"/>
          <p:nvPr/>
        </p:nvSpPr>
        <p:spPr>
          <a:xfrm>
            <a:off x="4321896" y="2631266"/>
            <a:ext cx="313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200" b="1" dirty="0">
                <a:solidFill>
                  <a:srgbClr val="7030A0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Problem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TH" sz="1200" dirty="0">
                <a:solidFill>
                  <a:srgbClr val="7030A0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Limited Diversity – Limited to only recommending movies with similar features</a:t>
            </a: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D97B6750-3F38-2F58-DF6E-AECA5673F495}"/>
              </a:ext>
            </a:extLst>
          </p:cNvPr>
          <p:cNvSpPr/>
          <p:nvPr/>
        </p:nvSpPr>
        <p:spPr>
          <a:xfrm>
            <a:off x="6562974" y="4575034"/>
            <a:ext cx="1381386" cy="13813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>
              <a:latin typeface="+mj-lt"/>
              <a:ea typeface="AppleGothic" pitchFamily="2" charset="-127"/>
              <a:cs typeface="Tahoma" panose="020B0604030504040204" pitchFamily="34" charset="0"/>
            </a:endParaRPr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0243692C-BB7C-06D3-74A8-3CDB2E392293}"/>
              </a:ext>
            </a:extLst>
          </p:cNvPr>
          <p:cNvGrpSpPr/>
          <p:nvPr/>
        </p:nvGrpSpPr>
        <p:grpSpPr>
          <a:xfrm>
            <a:off x="1156287" y="4575034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243" name="Triangle 242">
              <a:extLst>
                <a:ext uri="{FF2B5EF4-FFF2-40B4-BE49-F238E27FC236}">
                  <a16:creationId xmlns:a16="http://schemas.microsoft.com/office/drawing/2014/main" id="{72C70AD5-9A86-8CE6-1AD9-C0F8F48BA597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6D35C9C-8617-2328-A71D-571DDFA5F11A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CE9F74A-DA99-0932-8271-B1B93FF43727}"/>
              </a:ext>
            </a:extLst>
          </p:cNvPr>
          <p:cNvGrpSpPr/>
          <p:nvPr/>
        </p:nvGrpSpPr>
        <p:grpSpPr>
          <a:xfrm>
            <a:off x="2958516" y="4575034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252" name="Triangle 251">
              <a:extLst>
                <a:ext uri="{FF2B5EF4-FFF2-40B4-BE49-F238E27FC236}">
                  <a16:creationId xmlns:a16="http://schemas.microsoft.com/office/drawing/2014/main" id="{23E7B3D3-F3DD-DF9C-3678-D22656CA9CF9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70131E8-93E0-78B6-7FA2-B8DBDB732E09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32714B65-241B-EB02-A45B-59107108E8A2}"/>
              </a:ext>
            </a:extLst>
          </p:cNvPr>
          <p:cNvGrpSpPr/>
          <p:nvPr/>
        </p:nvGrpSpPr>
        <p:grpSpPr>
          <a:xfrm>
            <a:off x="4760745" y="4575034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256" name="Triangle 255">
              <a:extLst>
                <a:ext uri="{FF2B5EF4-FFF2-40B4-BE49-F238E27FC236}">
                  <a16:creationId xmlns:a16="http://schemas.microsoft.com/office/drawing/2014/main" id="{3EA01452-8D9D-D062-80A6-C195E30099C3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D806BB8-7642-541E-09EE-91A80D6B2057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sp>
        <p:nvSpPr>
          <p:cNvPr id="428" name="TextBox 427">
            <a:extLst>
              <a:ext uri="{FF2B5EF4-FFF2-40B4-BE49-F238E27FC236}">
                <a16:creationId xmlns:a16="http://schemas.microsoft.com/office/drawing/2014/main" id="{447AD3DB-DC1D-5ED4-AFE4-66004D32AC9F}"/>
              </a:ext>
            </a:extLst>
          </p:cNvPr>
          <p:cNvSpPr txBox="1"/>
          <p:nvPr/>
        </p:nvSpPr>
        <p:spPr>
          <a:xfrm>
            <a:off x="1397403" y="6095583"/>
            <a:ext cx="899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>
                <a:latin typeface="+mj-lt"/>
                <a:ea typeface="AppleGothic" pitchFamily="2" charset="-127"/>
                <a:cs typeface="Tahoma" panose="020B0604030504040204" pitchFamily="34" charset="0"/>
              </a:rPr>
              <a:t>Techniques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991C37C9-8564-0B0E-73B3-28FD7FF5AD5E}"/>
              </a:ext>
            </a:extLst>
          </p:cNvPr>
          <p:cNvSpPr txBox="1"/>
          <p:nvPr/>
        </p:nvSpPr>
        <p:spPr>
          <a:xfrm>
            <a:off x="3037145" y="6095583"/>
            <a:ext cx="1217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>
                <a:latin typeface="+mj-lt"/>
                <a:ea typeface="AppleGothic" pitchFamily="2" charset="-127"/>
                <a:cs typeface="Tahoma" panose="020B0604030504040204" pitchFamily="34" charset="0"/>
              </a:rPr>
              <a:t>Implementation</a:t>
            </a: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5427E2AB-7445-888F-C800-C12B48D25583}"/>
              </a:ext>
            </a:extLst>
          </p:cNvPr>
          <p:cNvSpPr txBox="1"/>
          <p:nvPr/>
        </p:nvSpPr>
        <p:spPr>
          <a:xfrm>
            <a:off x="5020073" y="6095583"/>
            <a:ext cx="855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>
                <a:latin typeface="+mj-lt"/>
                <a:ea typeface="AppleGothic" pitchFamily="2" charset="-127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F1B69A9C-F6C9-73DF-681A-4F9E057C77AB}"/>
              </a:ext>
            </a:extLst>
          </p:cNvPr>
          <p:cNvSpPr txBox="1"/>
          <p:nvPr/>
        </p:nvSpPr>
        <p:spPr>
          <a:xfrm>
            <a:off x="6811078" y="6095583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>
                <a:latin typeface="+mj-lt"/>
                <a:ea typeface="AppleGothic" pitchFamily="2" charset="-127"/>
                <a:cs typeface="Tahoma" panose="020B0604030504040204" pitchFamily="34" charset="0"/>
              </a:rPr>
              <a:t>Conclusion</a:t>
            </a: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56585D94-C63A-F9BF-19AA-3BF062EE4B8D}"/>
              </a:ext>
            </a:extLst>
          </p:cNvPr>
          <p:cNvSpPr txBox="1"/>
          <p:nvPr/>
        </p:nvSpPr>
        <p:spPr>
          <a:xfrm>
            <a:off x="691375" y="3172221"/>
            <a:ext cx="514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AppleGothic" pitchFamily="2" charset="-127"/>
                <a:cs typeface="Tahoma" panose="020B0604030504040204" pitchFamily="34" charset="0"/>
              </a:rPr>
              <a:t>Source of Dataset: </a:t>
            </a:r>
          </a:p>
          <a:p>
            <a:r>
              <a:rPr lang="en-US" sz="1200" dirty="0">
                <a:solidFill>
                  <a:srgbClr val="002060"/>
                </a:solidFill>
                <a:effectLst/>
                <a:latin typeface="+mj-lt"/>
                <a:ea typeface="AppleGothic" pitchFamily="2" charset="-127"/>
                <a:cs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https://grouplens.org/datasets/movielens/1m/</a:t>
            </a:r>
            <a:endParaRPr lang="en-US" sz="1200" dirty="0">
              <a:solidFill>
                <a:srgbClr val="002060"/>
              </a:solidFill>
              <a:latin typeface="+mj-lt"/>
              <a:ea typeface="AppleGothic" pitchFamily="2" charset="-127"/>
              <a:cs typeface="Tahoma" panose="020B0604030504040204" pitchFamily="34" charset="0"/>
            </a:endParaRPr>
          </a:p>
          <a:p>
            <a:r>
              <a:rPr lang="en-US" sz="1200" i="1" dirty="0">
                <a:solidFill>
                  <a:srgbClr val="002060"/>
                </a:solidFill>
                <a:effectLst/>
                <a:latin typeface="+mj-lt"/>
                <a:ea typeface="AppleGothic" pitchFamily="2" charset="-127"/>
                <a:cs typeface="Tahoma" panose="020B0604030504040204" pitchFamily="34" charset="0"/>
              </a:rPr>
              <a:t>The dataset contains 1 million ratings from 6000 users on 4000 movies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84B03C-EE8D-5BF7-FAB0-704B38EDB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970" y="4918474"/>
            <a:ext cx="694506" cy="6945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5ACDEC-BAC8-465B-B3E4-526894E8A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0187" y="4854581"/>
            <a:ext cx="822292" cy="822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D3141D-CE34-4726-A9DB-DF1486D2DC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988" y="4958028"/>
            <a:ext cx="567273" cy="56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0A0BAD-499F-4243-A2BA-EC5CB1200F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2059" y="4932035"/>
            <a:ext cx="603216" cy="60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65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Rounded Rectangle 448">
            <a:extLst>
              <a:ext uri="{FF2B5EF4-FFF2-40B4-BE49-F238E27FC236}">
                <a16:creationId xmlns:a16="http://schemas.microsoft.com/office/drawing/2014/main" id="{E706DDC4-3D30-F4FD-4EED-CB4149186E74}"/>
              </a:ext>
            </a:extLst>
          </p:cNvPr>
          <p:cNvSpPr/>
          <p:nvPr/>
        </p:nvSpPr>
        <p:spPr>
          <a:xfrm>
            <a:off x="1442590" y="3186190"/>
            <a:ext cx="3623975" cy="3118915"/>
          </a:xfrm>
          <a:prstGeom prst="roundRect">
            <a:avLst>
              <a:gd name="adj" fmla="val 2335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accent6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F5AC3C-6907-BC8A-0737-4359CA64AF01}"/>
              </a:ext>
            </a:extLst>
          </p:cNvPr>
          <p:cNvSpPr/>
          <p:nvPr/>
        </p:nvSpPr>
        <p:spPr>
          <a:xfrm>
            <a:off x="1442590" y="1855040"/>
            <a:ext cx="3623975" cy="1253107"/>
          </a:xfrm>
          <a:prstGeom prst="roundRect">
            <a:avLst>
              <a:gd name="adj" fmla="val 5403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Recommend</a:t>
            </a:r>
            <a:r>
              <a:rPr lang="en-US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 movies to a particular user </a:t>
            </a:r>
            <a:r>
              <a:rPr lang="en-US" b="1" u="sng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based on similar users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rPr>
              <a:t>like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658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Common techniques for recommendation system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6C3E01A-661E-5767-867B-75DD091C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990" y="4341870"/>
            <a:ext cx="566971" cy="56697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616156-D64D-4915-B63F-D2C14D0DB86B}"/>
              </a:ext>
            </a:extLst>
          </p:cNvPr>
          <p:cNvSpPr txBox="1"/>
          <p:nvPr/>
        </p:nvSpPr>
        <p:spPr>
          <a:xfrm>
            <a:off x="1793898" y="4874180"/>
            <a:ext cx="6591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User 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7DB15AA-6708-0087-9AF9-541FEB74D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498" y="4341870"/>
            <a:ext cx="566971" cy="56697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648FDC-33D9-C268-9B19-269B05BE92AB}"/>
              </a:ext>
            </a:extLst>
          </p:cNvPr>
          <p:cNvSpPr txBox="1"/>
          <p:nvPr/>
        </p:nvSpPr>
        <p:spPr>
          <a:xfrm>
            <a:off x="4124811" y="4874180"/>
            <a:ext cx="654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User B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72BF23E-8C4C-7A5E-B073-C87153F45DD4}"/>
              </a:ext>
            </a:extLst>
          </p:cNvPr>
          <p:cNvCxnSpPr>
            <a:cxnSpLocks/>
            <a:stCxn id="30" idx="3"/>
            <a:endCxn id="39" idx="1"/>
          </p:cNvCxnSpPr>
          <p:nvPr/>
        </p:nvCxnSpPr>
        <p:spPr>
          <a:xfrm>
            <a:off x="2406961" y="4625356"/>
            <a:ext cx="1761537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6104D47-8294-E50B-DBC4-7C53E2B30700}"/>
              </a:ext>
            </a:extLst>
          </p:cNvPr>
          <p:cNvSpPr txBox="1"/>
          <p:nvPr/>
        </p:nvSpPr>
        <p:spPr>
          <a:xfrm>
            <a:off x="2768909" y="4608569"/>
            <a:ext cx="1094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Similar users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B4DDF8-1F74-F868-B064-4C6F232487FF}"/>
              </a:ext>
            </a:extLst>
          </p:cNvPr>
          <p:cNvSpPr/>
          <p:nvPr/>
        </p:nvSpPr>
        <p:spPr>
          <a:xfrm>
            <a:off x="1438222" y="1461112"/>
            <a:ext cx="3628343" cy="3240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+mj-lt"/>
                <a:ea typeface="AppleGothic" pitchFamily="2" charset="-127"/>
                <a:cs typeface="Tahoma" panose="020B0604030504040204" pitchFamily="34" charset="0"/>
              </a:rPr>
              <a:t>Collaborative Filtering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A0820-F79E-510B-7FCC-C5D79B31DC7D}"/>
              </a:ext>
            </a:extLst>
          </p:cNvPr>
          <p:cNvSpPr/>
          <p:nvPr/>
        </p:nvSpPr>
        <p:spPr>
          <a:xfrm>
            <a:off x="5163832" y="1459325"/>
            <a:ext cx="3623975" cy="32763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+mj-lt"/>
                <a:ea typeface="AppleGothic" pitchFamily="2" charset="-127"/>
                <a:cs typeface="Tahoma" panose="020B0604030504040204" pitchFamily="34" charset="0"/>
              </a:rPr>
              <a:t>Content-Based Filtering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5CB29D7-6022-D4FD-82D8-D9974EF2317F}"/>
              </a:ext>
            </a:extLst>
          </p:cNvPr>
          <p:cNvSpPr/>
          <p:nvPr/>
        </p:nvSpPr>
        <p:spPr>
          <a:xfrm>
            <a:off x="5167423" y="1850174"/>
            <a:ext cx="3623975" cy="1253107"/>
          </a:xfrm>
          <a:prstGeom prst="roundRect">
            <a:avLst>
              <a:gd name="adj" fmla="val 5403"/>
            </a:avLst>
          </a:prstGeom>
          <a:solidFill>
            <a:srgbClr val="E9E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Recommend</a:t>
            </a:r>
            <a:r>
              <a:rPr lang="en-US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movies to a particular user </a:t>
            </a:r>
            <a:r>
              <a:rPr lang="en-US" b="1" u="sng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based on similar movies</a:t>
            </a:r>
            <a:r>
              <a:rPr lang="en-US" b="1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+mj-lt"/>
                <a:cs typeface="Arial" panose="020B0604020202020204" pitchFamily="34" charset="0"/>
              </a:rPr>
              <a:t>that a particular user like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D711156-CECC-D3F9-6D46-43EB92B1D560}"/>
              </a:ext>
            </a:extLst>
          </p:cNvPr>
          <p:cNvSpPr/>
          <p:nvPr/>
        </p:nvSpPr>
        <p:spPr>
          <a:xfrm>
            <a:off x="352602" y="1850174"/>
            <a:ext cx="1024654" cy="1253107"/>
          </a:xfrm>
          <a:prstGeom prst="roundRect">
            <a:avLst>
              <a:gd name="adj" fmla="val 7860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How it works</a:t>
            </a:r>
          </a:p>
        </p:txBody>
      </p:sp>
      <p:sp>
        <p:nvSpPr>
          <p:cNvPr id="451" name="Rounded Rectangle 450">
            <a:extLst>
              <a:ext uri="{FF2B5EF4-FFF2-40B4-BE49-F238E27FC236}">
                <a16:creationId xmlns:a16="http://schemas.microsoft.com/office/drawing/2014/main" id="{85342C82-BBA7-07F6-00DF-D5195394E288}"/>
              </a:ext>
            </a:extLst>
          </p:cNvPr>
          <p:cNvSpPr/>
          <p:nvPr/>
        </p:nvSpPr>
        <p:spPr>
          <a:xfrm>
            <a:off x="5163831" y="3186190"/>
            <a:ext cx="3623975" cy="3118915"/>
          </a:xfrm>
          <a:prstGeom prst="roundRect">
            <a:avLst>
              <a:gd name="adj" fmla="val 2676"/>
            </a:avLst>
          </a:prstGeom>
          <a:solidFill>
            <a:srgbClr val="E9E2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rgbClr val="7030A0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53" name="Picture 452">
            <a:extLst>
              <a:ext uri="{FF2B5EF4-FFF2-40B4-BE49-F238E27FC236}">
                <a16:creationId xmlns:a16="http://schemas.microsoft.com/office/drawing/2014/main" id="{A1402DBF-AC92-81E2-06EF-93D46BF36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3325611"/>
            <a:ext cx="514561" cy="774549"/>
          </a:xfrm>
          <a:prstGeom prst="rect">
            <a:avLst/>
          </a:prstGeom>
        </p:spPr>
      </p:pic>
      <p:pic>
        <p:nvPicPr>
          <p:cNvPr id="458" name="Picture 457">
            <a:extLst>
              <a:ext uri="{FF2B5EF4-FFF2-40B4-BE49-F238E27FC236}">
                <a16:creationId xmlns:a16="http://schemas.microsoft.com/office/drawing/2014/main" id="{0D406FC7-6F17-1B3E-5439-E168ED284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2101" y="3325611"/>
            <a:ext cx="642391" cy="780837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7BA4D1B3-71D6-6462-7581-683C2EE5D0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7473" y="5144265"/>
            <a:ext cx="657722" cy="935729"/>
          </a:xfrm>
          <a:prstGeom prst="rect">
            <a:avLst/>
          </a:prstGeom>
        </p:spPr>
      </p:pic>
      <p:cxnSp>
        <p:nvCxnSpPr>
          <p:cNvPr id="464" name="Elbow Connector 463">
            <a:extLst>
              <a:ext uri="{FF2B5EF4-FFF2-40B4-BE49-F238E27FC236}">
                <a16:creationId xmlns:a16="http://schemas.microsoft.com/office/drawing/2014/main" id="{38C11771-0290-FFDA-1DB7-EB3397A29EAE}"/>
              </a:ext>
            </a:extLst>
          </p:cNvPr>
          <p:cNvCxnSpPr>
            <a:cxnSpLocks/>
            <a:stCxn id="30" idx="0"/>
            <a:endCxn id="453" idx="1"/>
          </p:cNvCxnSpPr>
          <p:nvPr/>
        </p:nvCxnSpPr>
        <p:spPr>
          <a:xfrm rot="5400000" flipH="1" flipV="1">
            <a:off x="2118846" y="3717516"/>
            <a:ext cx="628984" cy="619724"/>
          </a:xfrm>
          <a:prstGeom prst="bentConnector2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6" name="Elbow Connector 465">
            <a:extLst>
              <a:ext uri="{FF2B5EF4-FFF2-40B4-BE49-F238E27FC236}">
                <a16:creationId xmlns:a16="http://schemas.microsoft.com/office/drawing/2014/main" id="{58D5BA9E-BD94-B6C3-8BE6-9C91EC5DC0E4}"/>
              </a:ext>
            </a:extLst>
          </p:cNvPr>
          <p:cNvCxnSpPr>
            <a:cxnSpLocks/>
            <a:stCxn id="39" idx="0"/>
            <a:endCxn id="458" idx="3"/>
          </p:cNvCxnSpPr>
          <p:nvPr/>
        </p:nvCxnSpPr>
        <p:spPr>
          <a:xfrm rot="16200000" flipV="1">
            <a:off x="3880318" y="3770204"/>
            <a:ext cx="625840" cy="517492"/>
          </a:xfrm>
          <a:prstGeom prst="bentConnector2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0" name="Elbow Connector 469">
            <a:extLst>
              <a:ext uri="{FF2B5EF4-FFF2-40B4-BE49-F238E27FC236}">
                <a16:creationId xmlns:a16="http://schemas.microsoft.com/office/drawing/2014/main" id="{67CA58BD-F159-2180-7281-7DDAFBC3A85C}"/>
              </a:ext>
            </a:extLst>
          </p:cNvPr>
          <p:cNvCxnSpPr>
            <a:cxnSpLocks/>
            <a:stCxn id="37" idx="2"/>
            <a:endCxn id="462" idx="1"/>
          </p:cNvCxnSpPr>
          <p:nvPr/>
        </p:nvCxnSpPr>
        <p:spPr>
          <a:xfrm rot="16200000" flipH="1">
            <a:off x="2340388" y="4965044"/>
            <a:ext cx="430173" cy="863997"/>
          </a:xfrm>
          <a:prstGeom prst="bentConnector2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Elbow Connector 473">
            <a:extLst>
              <a:ext uri="{FF2B5EF4-FFF2-40B4-BE49-F238E27FC236}">
                <a16:creationId xmlns:a16="http://schemas.microsoft.com/office/drawing/2014/main" id="{EC36FE2C-DB6D-40EC-47EA-BC03B39032E5}"/>
              </a:ext>
            </a:extLst>
          </p:cNvPr>
          <p:cNvCxnSpPr>
            <a:cxnSpLocks/>
            <a:stCxn id="462" idx="3"/>
            <a:endCxn id="40" idx="2"/>
          </p:cNvCxnSpPr>
          <p:nvPr/>
        </p:nvCxnSpPr>
        <p:spPr>
          <a:xfrm flipV="1">
            <a:off x="3645195" y="5181957"/>
            <a:ext cx="806789" cy="430173"/>
          </a:xfrm>
          <a:prstGeom prst="bentConnector2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0" name="TextBox 479">
            <a:extLst>
              <a:ext uri="{FF2B5EF4-FFF2-40B4-BE49-F238E27FC236}">
                <a16:creationId xmlns:a16="http://schemas.microsoft.com/office/drawing/2014/main" id="{F9B7B5DD-1932-6870-3E31-128F3534FDC4}"/>
              </a:ext>
            </a:extLst>
          </p:cNvPr>
          <p:cNvSpPr txBox="1"/>
          <p:nvPr/>
        </p:nvSpPr>
        <p:spPr>
          <a:xfrm>
            <a:off x="2587787" y="4091766"/>
            <a:ext cx="1480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User A and B liked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F624EDAF-60BC-5280-83D5-8D9CD19BCFC6}"/>
              </a:ext>
            </a:extLst>
          </p:cNvPr>
          <p:cNvSpPr txBox="1"/>
          <p:nvPr/>
        </p:nvSpPr>
        <p:spPr>
          <a:xfrm>
            <a:off x="1936597" y="5612129"/>
            <a:ext cx="1032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User A liked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A46F6424-8998-46B3-31A1-55C5D82489A9}"/>
              </a:ext>
            </a:extLst>
          </p:cNvPr>
          <p:cNvSpPr txBox="1"/>
          <p:nvPr/>
        </p:nvSpPr>
        <p:spPr>
          <a:xfrm>
            <a:off x="3653991" y="5616131"/>
            <a:ext cx="1105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Recommend to user B</a:t>
            </a:r>
          </a:p>
        </p:txBody>
      </p:sp>
      <p:pic>
        <p:nvPicPr>
          <p:cNvPr id="487" name="Picture 486">
            <a:extLst>
              <a:ext uri="{FF2B5EF4-FFF2-40B4-BE49-F238E27FC236}">
                <a16:creationId xmlns:a16="http://schemas.microsoft.com/office/drawing/2014/main" id="{45FEC425-62A7-8881-A3EF-0697FC751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891" y="3395252"/>
            <a:ext cx="642391" cy="780837"/>
          </a:xfrm>
          <a:prstGeom prst="rect">
            <a:avLst/>
          </a:prstGeom>
        </p:spPr>
      </p:pic>
      <p:pic>
        <p:nvPicPr>
          <p:cNvPr id="488" name="Picture 487">
            <a:extLst>
              <a:ext uri="{FF2B5EF4-FFF2-40B4-BE49-F238E27FC236}">
                <a16:creationId xmlns:a16="http://schemas.microsoft.com/office/drawing/2014/main" id="{8B5F869E-B078-2C25-B3CF-3300AF602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226" y="5070067"/>
            <a:ext cx="657722" cy="935729"/>
          </a:xfrm>
          <a:prstGeom prst="rect">
            <a:avLst/>
          </a:prstGeom>
        </p:spPr>
      </p:pic>
      <p:pic>
        <p:nvPicPr>
          <p:cNvPr id="489" name="Picture 488">
            <a:extLst>
              <a:ext uri="{FF2B5EF4-FFF2-40B4-BE49-F238E27FC236}">
                <a16:creationId xmlns:a16="http://schemas.microsoft.com/office/drawing/2014/main" id="{43F3566A-177D-5ECF-BBF5-D56A5FF4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263" y="4294983"/>
            <a:ext cx="566971" cy="566971"/>
          </a:xfrm>
          <a:prstGeom prst="rect">
            <a:avLst/>
          </a:prstGeom>
        </p:spPr>
      </p:pic>
      <p:sp>
        <p:nvSpPr>
          <p:cNvPr id="490" name="TextBox 489">
            <a:extLst>
              <a:ext uri="{FF2B5EF4-FFF2-40B4-BE49-F238E27FC236}">
                <a16:creationId xmlns:a16="http://schemas.microsoft.com/office/drawing/2014/main" id="{A7132662-382C-ED9F-39BF-970116518296}"/>
              </a:ext>
            </a:extLst>
          </p:cNvPr>
          <p:cNvSpPr txBox="1"/>
          <p:nvPr/>
        </p:nvSpPr>
        <p:spPr>
          <a:xfrm>
            <a:off x="5380576" y="4827293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400" b="1" dirty="0">
                <a:solidFill>
                  <a:srgbClr val="7030A0"/>
                </a:solidFill>
                <a:latin typeface="+mj-lt"/>
              </a:rPr>
              <a:t>User C</a:t>
            </a:r>
          </a:p>
        </p:txBody>
      </p:sp>
      <p:cxnSp>
        <p:nvCxnSpPr>
          <p:cNvPr id="491" name="Elbow Connector 490">
            <a:extLst>
              <a:ext uri="{FF2B5EF4-FFF2-40B4-BE49-F238E27FC236}">
                <a16:creationId xmlns:a16="http://schemas.microsoft.com/office/drawing/2014/main" id="{57737014-5368-A21A-A4E1-5B1089BCDA40}"/>
              </a:ext>
            </a:extLst>
          </p:cNvPr>
          <p:cNvCxnSpPr>
            <a:cxnSpLocks/>
            <a:stCxn id="489" idx="0"/>
            <a:endCxn id="487" idx="1"/>
          </p:cNvCxnSpPr>
          <p:nvPr/>
        </p:nvCxnSpPr>
        <p:spPr>
          <a:xfrm rot="5400000" flipH="1" flipV="1">
            <a:off x="6104164" y="3389256"/>
            <a:ext cx="509312" cy="130214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6" name="TextBox 495">
            <a:extLst>
              <a:ext uri="{FF2B5EF4-FFF2-40B4-BE49-F238E27FC236}">
                <a16:creationId xmlns:a16="http://schemas.microsoft.com/office/drawing/2014/main" id="{A4311EE9-5E51-7AA0-84B7-539FC46889A4}"/>
              </a:ext>
            </a:extLst>
          </p:cNvPr>
          <p:cNvSpPr txBox="1"/>
          <p:nvPr/>
        </p:nvSpPr>
        <p:spPr>
          <a:xfrm>
            <a:off x="5780552" y="3494931"/>
            <a:ext cx="1028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400" b="1" dirty="0">
                <a:solidFill>
                  <a:srgbClr val="7030A0"/>
                </a:solidFill>
                <a:latin typeface="+mj-lt"/>
              </a:rPr>
              <a:t>User C liked</a:t>
            </a:r>
          </a:p>
        </p:txBody>
      </p:sp>
      <p:cxnSp>
        <p:nvCxnSpPr>
          <p:cNvPr id="497" name="Elbow Connector 496">
            <a:extLst>
              <a:ext uri="{FF2B5EF4-FFF2-40B4-BE49-F238E27FC236}">
                <a16:creationId xmlns:a16="http://schemas.microsoft.com/office/drawing/2014/main" id="{AA7AA4F6-753F-BFAB-E533-59AD2E587EE5}"/>
              </a:ext>
            </a:extLst>
          </p:cNvPr>
          <p:cNvCxnSpPr>
            <a:cxnSpLocks/>
            <a:stCxn id="488" idx="1"/>
            <a:endCxn id="490" idx="2"/>
          </p:cNvCxnSpPr>
          <p:nvPr/>
        </p:nvCxnSpPr>
        <p:spPr>
          <a:xfrm rot="10800000">
            <a:off x="5707750" y="5135070"/>
            <a:ext cx="1294477" cy="402862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8" name="TextBox 507">
            <a:extLst>
              <a:ext uri="{FF2B5EF4-FFF2-40B4-BE49-F238E27FC236}">
                <a16:creationId xmlns:a16="http://schemas.microsoft.com/office/drawing/2014/main" id="{77BE1E6C-6134-B1F8-A533-47A6E0EBE38B}"/>
              </a:ext>
            </a:extLst>
          </p:cNvPr>
          <p:cNvSpPr txBox="1"/>
          <p:nvPr/>
        </p:nvSpPr>
        <p:spPr>
          <a:xfrm>
            <a:off x="5680891" y="5546135"/>
            <a:ext cx="1210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H" sz="1400" b="1" dirty="0">
                <a:solidFill>
                  <a:srgbClr val="7030A0"/>
                </a:solidFill>
                <a:latin typeface="+mj-lt"/>
              </a:rPr>
              <a:t>Recommend to user C</a:t>
            </a:r>
          </a:p>
        </p:txBody>
      </p:sp>
      <p:sp>
        <p:nvSpPr>
          <p:cNvPr id="509" name="TextBox 508">
            <a:extLst>
              <a:ext uri="{FF2B5EF4-FFF2-40B4-BE49-F238E27FC236}">
                <a16:creationId xmlns:a16="http://schemas.microsoft.com/office/drawing/2014/main" id="{C3C6E639-A8AC-54A4-512C-59BBF6A93182}"/>
              </a:ext>
            </a:extLst>
          </p:cNvPr>
          <p:cNvSpPr txBox="1"/>
          <p:nvPr/>
        </p:nvSpPr>
        <p:spPr>
          <a:xfrm>
            <a:off x="7359471" y="4469189"/>
            <a:ext cx="1346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7030A0"/>
                </a:solidFill>
                <a:latin typeface="+mj-lt"/>
              </a:rPr>
              <a:t>S</a:t>
            </a:r>
            <a:r>
              <a:rPr lang="en-TH" sz="1400" b="1" dirty="0">
                <a:solidFill>
                  <a:srgbClr val="7030A0"/>
                </a:solidFill>
                <a:latin typeface="+mj-lt"/>
              </a:rPr>
              <a:t>imilar movies</a:t>
            </a:r>
          </a:p>
        </p:txBody>
      </p:sp>
      <p:cxnSp>
        <p:nvCxnSpPr>
          <p:cNvPr id="510" name="Straight Arrow Connector 509">
            <a:extLst>
              <a:ext uri="{FF2B5EF4-FFF2-40B4-BE49-F238E27FC236}">
                <a16:creationId xmlns:a16="http://schemas.microsoft.com/office/drawing/2014/main" id="{502D3A3A-7929-D205-226A-CC41C46A0A76}"/>
              </a:ext>
            </a:extLst>
          </p:cNvPr>
          <p:cNvCxnSpPr>
            <a:cxnSpLocks/>
            <a:stCxn id="487" idx="2"/>
            <a:endCxn id="488" idx="0"/>
          </p:cNvCxnSpPr>
          <p:nvPr/>
        </p:nvCxnSpPr>
        <p:spPr>
          <a:xfrm>
            <a:off x="7331087" y="4176089"/>
            <a:ext cx="0" cy="893978"/>
          </a:xfrm>
          <a:prstGeom prst="straightConnector1">
            <a:avLst/>
          </a:prstGeom>
          <a:ln w="28575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65CED2F1-1C46-5A08-CCC5-81DB2A64C602}"/>
              </a:ext>
            </a:extLst>
          </p:cNvPr>
          <p:cNvSpPr/>
          <p:nvPr/>
        </p:nvSpPr>
        <p:spPr>
          <a:xfrm>
            <a:off x="345686" y="3186190"/>
            <a:ext cx="1031569" cy="3118915"/>
          </a:xfrm>
          <a:prstGeom prst="roundRect">
            <a:avLst>
              <a:gd name="adj" fmla="val 7860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Figure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E18E7D3-B44B-FAE7-69DE-DAD59707B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8354" y="1241084"/>
            <a:ext cx="461665" cy="46166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5C530F8-1335-BC63-78FC-131F805EE0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045" y="1191253"/>
            <a:ext cx="547389" cy="5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72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6F5AC3C-6907-BC8A-0737-4359CA64AF01}"/>
              </a:ext>
            </a:extLst>
          </p:cNvPr>
          <p:cNvSpPr/>
          <p:nvPr/>
        </p:nvSpPr>
        <p:spPr>
          <a:xfrm>
            <a:off x="1442590" y="1855040"/>
            <a:ext cx="3623975" cy="2141119"/>
          </a:xfrm>
          <a:prstGeom prst="roundRect">
            <a:avLst>
              <a:gd name="adj" fmla="val 292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Not require movie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Can recommend unexpected movies (such as an unsimilar movie to the movies that a particular user liked)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6666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Advantages vs Disadvantages between CF and CBF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FB4DDF8-1F74-F868-B064-4C6F232487FF}"/>
              </a:ext>
            </a:extLst>
          </p:cNvPr>
          <p:cNvSpPr/>
          <p:nvPr/>
        </p:nvSpPr>
        <p:spPr>
          <a:xfrm>
            <a:off x="1438222" y="1461112"/>
            <a:ext cx="3628343" cy="324058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+mj-lt"/>
                <a:ea typeface="AppleGothic" pitchFamily="2" charset="-127"/>
                <a:cs typeface="Tahoma" panose="020B0604030504040204" pitchFamily="34" charset="0"/>
              </a:rPr>
              <a:t>Collaborative Filtering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3A0820-F79E-510B-7FCC-C5D79B31DC7D}"/>
              </a:ext>
            </a:extLst>
          </p:cNvPr>
          <p:cNvSpPr/>
          <p:nvPr/>
        </p:nvSpPr>
        <p:spPr>
          <a:xfrm>
            <a:off x="5163832" y="1459325"/>
            <a:ext cx="3623975" cy="32763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b="1" dirty="0">
                <a:latin typeface="+mj-lt"/>
                <a:ea typeface="AppleGothic" pitchFamily="2" charset="-127"/>
                <a:cs typeface="Tahoma" panose="020B0604030504040204" pitchFamily="34" charset="0"/>
              </a:rPr>
              <a:t>Content-Based Filtering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5CB29D7-6022-D4FD-82D8-D9974EF2317F}"/>
              </a:ext>
            </a:extLst>
          </p:cNvPr>
          <p:cNvSpPr/>
          <p:nvPr/>
        </p:nvSpPr>
        <p:spPr>
          <a:xfrm>
            <a:off x="5167423" y="1850174"/>
            <a:ext cx="3623975" cy="2151245"/>
          </a:xfrm>
          <a:prstGeom prst="roundRect">
            <a:avLst>
              <a:gd name="adj" fmla="val 3417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Personalized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Can recommend movies for new user that has not rated yet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D711156-CECC-D3F9-6D46-43EB92B1D560}"/>
              </a:ext>
            </a:extLst>
          </p:cNvPr>
          <p:cNvSpPr/>
          <p:nvPr/>
        </p:nvSpPr>
        <p:spPr>
          <a:xfrm>
            <a:off x="345687" y="1850174"/>
            <a:ext cx="1031569" cy="2151245"/>
          </a:xfrm>
          <a:prstGeom prst="roundRect">
            <a:avLst>
              <a:gd name="adj" fmla="val 786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Advantages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E18E7D3-B44B-FAE7-69DE-DAD59707B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354" y="1241084"/>
            <a:ext cx="461665" cy="46166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5C530F8-1335-BC63-78FC-131F805EE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045" y="1191253"/>
            <a:ext cx="547389" cy="54738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41C4734-DFDD-8A31-EAB1-53E575966853}"/>
              </a:ext>
            </a:extLst>
          </p:cNvPr>
          <p:cNvSpPr/>
          <p:nvPr/>
        </p:nvSpPr>
        <p:spPr>
          <a:xfrm>
            <a:off x="345686" y="4061635"/>
            <a:ext cx="1031569" cy="2151245"/>
          </a:xfrm>
          <a:prstGeom prst="roundRect">
            <a:avLst>
              <a:gd name="adj" fmla="val 8891"/>
            </a:avLst>
          </a:prstGeom>
          <a:solidFill>
            <a:srgbClr val="FFB6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Disadvantages</a:t>
            </a:r>
          </a:p>
        </p:txBody>
      </p:sp>
      <p:sp>
        <p:nvSpPr>
          <p:cNvPr id="4" name="Plus 3">
            <a:extLst>
              <a:ext uri="{FF2B5EF4-FFF2-40B4-BE49-F238E27FC236}">
                <a16:creationId xmlns:a16="http://schemas.microsoft.com/office/drawing/2014/main" id="{F7BB3744-09BF-0554-B50A-3F494DB7D593}"/>
              </a:ext>
            </a:extLst>
          </p:cNvPr>
          <p:cNvSpPr/>
          <p:nvPr/>
        </p:nvSpPr>
        <p:spPr>
          <a:xfrm>
            <a:off x="460216" y="2735802"/>
            <a:ext cx="379988" cy="379988"/>
          </a:xfrm>
          <a:prstGeom prst="mathPlus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7" name="Minus 6">
            <a:extLst>
              <a:ext uri="{FF2B5EF4-FFF2-40B4-BE49-F238E27FC236}">
                <a16:creationId xmlns:a16="http://schemas.microsoft.com/office/drawing/2014/main" id="{A5B15A88-417B-0C27-68E4-EE1A8B825683}"/>
              </a:ext>
            </a:extLst>
          </p:cNvPr>
          <p:cNvSpPr/>
          <p:nvPr/>
        </p:nvSpPr>
        <p:spPr>
          <a:xfrm>
            <a:off x="460216" y="4946644"/>
            <a:ext cx="379988" cy="379988"/>
          </a:xfrm>
          <a:prstGeom prst="mathMin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33208E-C21A-B0CF-A524-C48997B9102A}"/>
              </a:ext>
            </a:extLst>
          </p:cNvPr>
          <p:cNvSpPr/>
          <p:nvPr/>
        </p:nvSpPr>
        <p:spPr>
          <a:xfrm>
            <a:off x="1449506" y="4076627"/>
            <a:ext cx="3623975" cy="2141119"/>
          </a:xfrm>
          <a:prstGeom prst="roundRect">
            <a:avLst>
              <a:gd name="adj" fmla="val 2920"/>
            </a:avLst>
          </a:prstGeom>
          <a:solidFill>
            <a:srgbClr val="FFB6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Require large amounts of user rating data for recommendation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Difficult to recommend movies for new users due to lack of rating data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24C0A2-6358-DA20-08F4-DCF4B325F2F2}"/>
              </a:ext>
            </a:extLst>
          </p:cNvPr>
          <p:cNvSpPr/>
          <p:nvPr/>
        </p:nvSpPr>
        <p:spPr>
          <a:xfrm>
            <a:off x="5163832" y="4076627"/>
            <a:ext cx="3623975" cy="2141119"/>
          </a:xfrm>
          <a:prstGeom prst="roundRect">
            <a:avLst>
              <a:gd name="adj" fmla="val 3417"/>
            </a:avLst>
          </a:prstGeom>
          <a:solidFill>
            <a:srgbClr val="FFB6B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Only recommend based on movie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Require accurate movie data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0B1CAC-0599-E953-2065-0B4A0656EEFB}"/>
              </a:ext>
            </a:extLst>
          </p:cNvPr>
          <p:cNvGrpSpPr/>
          <p:nvPr/>
        </p:nvGrpSpPr>
        <p:grpSpPr>
          <a:xfrm>
            <a:off x="5355709" y="3098020"/>
            <a:ext cx="3312836" cy="741062"/>
            <a:chOff x="5408233" y="3179188"/>
            <a:chExt cx="3312836" cy="741062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AEDA078-C5FE-59CD-4D63-05E99E0B1DA0}"/>
                </a:ext>
              </a:extLst>
            </p:cNvPr>
            <p:cNvSpPr/>
            <p:nvPr/>
          </p:nvSpPr>
          <p:spPr>
            <a:xfrm>
              <a:off x="5408233" y="3179188"/>
              <a:ext cx="3207787" cy="740590"/>
            </a:xfrm>
            <a:custGeom>
              <a:avLst/>
              <a:gdLst>
                <a:gd name="connsiteX0" fmla="*/ 498105 w 3207787"/>
                <a:gd name="connsiteY0" fmla="*/ 0 h 740590"/>
                <a:gd name="connsiteX1" fmla="*/ 538327 w 3207787"/>
                <a:gd name="connsiteY1" fmla="*/ 140426 h 740590"/>
                <a:gd name="connsiteX2" fmla="*/ 3107758 w 3207787"/>
                <a:gd name="connsiteY2" fmla="*/ 140426 h 740590"/>
                <a:gd name="connsiteX3" fmla="*/ 3207787 w 3207787"/>
                <a:gd name="connsiteY3" fmla="*/ 240455 h 740590"/>
                <a:gd name="connsiteX4" fmla="*/ 3207787 w 3207787"/>
                <a:gd name="connsiteY4" fmla="*/ 640561 h 740590"/>
                <a:gd name="connsiteX5" fmla="*/ 3107758 w 3207787"/>
                <a:gd name="connsiteY5" fmla="*/ 740590 h 740590"/>
                <a:gd name="connsiteX6" fmla="*/ 100029 w 3207787"/>
                <a:gd name="connsiteY6" fmla="*/ 740590 h 740590"/>
                <a:gd name="connsiteX7" fmla="*/ 0 w 3207787"/>
                <a:gd name="connsiteY7" fmla="*/ 640561 h 740590"/>
                <a:gd name="connsiteX8" fmla="*/ 0 w 3207787"/>
                <a:gd name="connsiteY8" fmla="*/ 240455 h 740590"/>
                <a:gd name="connsiteX9" fmla="*/ 100029 w 3207787"/>
                <a:gd name="connsiteY9" fmla="*/ 140426 h 740590"/>
                <a:gd name="connsiteX10" fmla="*/ 282432 w 3207787"/>
                <a:gd name="connsiteY10" fmla="*/ 140426 h 74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07787" h="740590">
                  <a:moveTo>
                    <a:pt x="498105" y="0"/>
                  </a:moveTo>
                  <a:lnTo>
                    <a:pt x="538327" y="140426"/>
                  </a:lnTo>
                  <a:lnTo>
                    <a:pt x="3107758" y="140426"/>
                  </a:lnTo>
                  <a:cubicBezTo>
                    <a:pt x="3163002" y="140426"/>
                    <a:pt x="3207787" y="185211"/>
                    <a:pt x="3207787" y="240455"/>
                  </a:cubicBezTo>
                  <a:lnTo>
                    <a:pt x="3207787" y="640561"/>
                  </a:lnTo>
                  <a:cubicBezTo>
                    <a:pt x="3207787" y="695805"/>
                    <a:pt x="3163002" y="740590"/>
                    <a:pt x="3107758" y="740590"/>
                  </a:cubicBezTo>
                  <a:lnTo>
                    <a:pt x="100029" y="740590"/>
                  </a:lnTo>
                  <a:cubicBezTo>
                    <a:pt x="44785" y="740590"/>
                    <a:pt x="0" y="695805"/>
                    <a:pt x="0" y="640561"/>
                  </a:cubicBezTo>
                  <a:lnTo>
                    <a:pt x="0" y="240455"/>
                  </a:lnTo>
                  <a:cubicBezTo>
                    <a:pt x="0" y="185211"/>
                    <a:pt x="44785" y="140426"/>
                    <a:pt x="100029" y="140426"/>
                  </a:cubicBezTo>
                  <a:lnTo>
                    <a:pt x="282432" y="1404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43CFA52-DE39-A056-98A6-493AF18E19B3}"/>
                </a:ext>
              </a:extLst>
            </p:cNvPr>
            <p:cNvSpPr txBox="1"/>
            <p:nvPr/>
          </p:nvSpPr>
          <p:spPr>
            <a:xfrm>
              <a:off x="5408233" y="3320086"/>
              <a:ext cx="331283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1100" dirty="0">
                  <a:latin typeface="+mj-lt"/>
                </a:rPr>
                <a:t>This advantage is possible if the dataset includes user’s preferences but it excludes.</a:t>
              </a:r>
            </a:p>
            <a:p>
              <a:r>
                <a:rPr lang="en-TH" sz="1100" dirty="0">
                  <a:latin typeface="+mj-lt"/>
                </a:rPr>
                <a:t>Thus, this research will only focus on old users.</a:t>
              </a:r>
            </a:p>
          </p:txBody>
        </p:sp>
      </p:grp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4D57FDFA-5825-0C04-B9A9-7D8F91FD6F7A}"/>
              </a:ext>
            </a:extLst>
          </p:cNvPr>
          <p:cNvSpPr/>
          <p:nvPr/>
        </p:nvSpPr>
        <p:spPr>
          <a:xfrm>
            <a:off x="3743502" y="4804974"/>
            <a:ext cx="994293" cy="283340"/>
          </a:xfrm>
          <a:prstGeom prst="wedgeRoundRectCallout">
            <a:avLst>
              <a:gd name="adj1" fmla="val -32134"/>
              <a:gd name="adj2" fmla="val -92540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100" b="1" dirty="0">
                <a:solidFill>
                  <a:schemeClr val="bg1"/>
                </a:solidFill>
                <a:latin typeface="+mj-lt"/>
              </a:rPr>
              <a:t>Data Sparsity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BCBFEEA1-B664-01F6-10A2-544A6D764C0F}"/>
              </a:ext>
            </a:extLst>
          </p:cNvPr>
          <p:cNvSpPr/>
          <p:nvPr/>
        </p:nvSpPr>
        <p:spPr>
          <a:xfrm>
            <a:off x="3783623" y="5764601"/>
            <a:ext cx="837995" cy="283340"/>
          </a:xfrm>
          <a:prstGeom prst="wedgeRoundRectCallout">
            <a:avLst>
              <a:gd name="adj1" fmla="val -32134"/>
              <a:gd name="adj2" fmla="val -92540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100" b="1" dirty="0">
                <a:solidFill>
                  <a:schemeClr val="bg1"/>
                </a:solidFill>
                <a:latin typeface="+mj-lt"/>
              </a:rPr>
              <a:t>Cold Start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6396C04E-5175-7E11-90B6-7581B2F5E46F}"/>
              </a:ext>
            </a:extLst>
          </p:cNvPr>
          <p:cNvSpPr/>
          <p:nvPr/>
        </p:nvSpPr>
        <p:spPr>
          <a:xfrm>
            <a:off x="7157997" y="4560066"/>
            <a:ext cx="1283051" cy="283340"/>
          </a:xfrm>
          <a:prstGeom prst="wedgeRoundRectCallout">
            <a:avLst>
              <a:gd name="adj1" fmla="val -32134"/>
              <a:gd name="adj2" fmla="val -92540"/>
              <a:gd name="adj3" fmla="val 1666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1100" b="1" dirty="0">
                <a:solidFill>
                  <a:schemeClr val="bg1"/>
                </a:solidFill>
                <a:latin typeface="+mj-lt"/>
              </a:rPr>
              <a:t>Limited Diversity</a:t>
            </a:r>
          </a:p>
        </p:txBody>
      </p:sp>
    </p:spTree>
    <p:extLst>
      <p:ext uri="{BB962C8B-B14F-4D97-AF65-F5344CB8AC3E}">
        <p14:creationId xmlns:p14="http://schemas.microsoft.com/office/powerpoint/2010/main" val="346632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177">
            <a:extLst>
              <a:ext uri="{FF2B5EF4-FFF2-40B4-BE49-F238E27FC236}">
                <a16:creationId xmlns:a16="http://schemas.microsoft.com/office/drawing/2014/main" id="{FB42D644-5751-D1DE-AD18-4DBFFB00DDF4}"/>
              </a:ext>
            </a:extLst>
          </p:cNvPr>
          <p:cNvSpPr/>
          <p:nvPr/>
        </p:nvSpPr>
        <p:spPr>
          <a:xfrm>
            <a:off x="215240" y="1027161"/>
            <a:ext cx="8861548" cy="5661884"/>
          </a:xfrm>
          <a:custGeom>
            <a:avLst/>
            <a:gdLst>
              <a:gd name="connsiteX0" fmla="*/ 7252421 w 8861548"/>
              <a:gd name="connsiteY0" fmla="*/ 25 h 5661884"/>
              <a:gd name="connsiteX1" fmla="*/ 7430594 w 8861548"/>
              <a:gd name="connsiteY1" fmla="*/ 7870 h 5661884"/>
              <a:gd name="connsiteX2" fmla="*/ 7959512 w 8861548"/>
              <a:gd name="connsiteY2" fmla="*/ 70623 h 5661884"/>
              <a:gd name="connsiteX3" fmla="*/ 8049159 w 8861548"/>
              <a:gd name="connsiteY3" fmla="*/ 375423 h 5661884"/>
              <a:gd name="connsiteX4" fmla="*/ 8569112 w 8861548"/>
              <a:gd name="connsiteY4" fmla="*/ 563681 h 5661884"/>
              <a:gd name="connsiteX5" fmla="*/ 8811159 w 8861548"/>
              <a:gd name="connsiteY5" fmla="*/ 626434 h 5661884"/>
              <a:gd name="connsiteX6" fmla="*/ 8811159 w 8861548"/>
              <a:gd name="connsiteY6" fmla="*/ 1029846 h 5661884"/>
              <a:gd name="connsiteX7" fmla="*/ 8273276 w 8861548"/>
              <a:gd name="connsiteY7" fmla="*/ 1200176 h 5661884"/>
              <a:gd name="connsiteX8" fmla="*/ 8022265 w 8861548"/>
              <a:gd name="connsiteY8" fmla="*/ 1433258 h 5661884"/>
              <a:gd name="connsiteX9" fmla="*/ 8085018 w 8861548"/>
              <a:gd name="connsiteY9" fmla="*/ 1881493 h 5661884"/>
              <a:gd name="connsiteX10" fmla="*/ 8291206 w 8861548"/>
              <a:gd name="connsiteY10" fmla="*/ 2096646 h 5661884"/>
              <a:gd name="connsiteX11" fmla="*/ 8336029 w 8861548"/>
              <a:gd name="connsiteY11" fmla="*/ 2768999 h 5661884"/>
              <a:gd name="connsiteX12" fmla="*/ 8228453 w 8861548"/>
              <a:gd name="connsiteY12" fmla="*/ 3342740 h 5661884"/>
              <a:gd name="connsiteX13" fmla="*/ 8013300 w 8861548"/>
              <a:gd name="connsiteY13" fmla="*/ 4301964 h 5661884"/>
              <a:gd name="connsiteX14" fmla="*/ 7170618 w 8861548"/>
              <a:gd name="connsiteY14" fmla="*/ 4481258 h 5661884"/>
              <a:gd name="connsiteX15" fmla="*/ 6372759 w 8861548"/>
              <a:gd name="connsiteY15" fmla="*/ 4579870 h 5661884"/>
              <a:gd name="connsiteX16" fmla="*/ 6166571 w 8861548"/>
              <a:gd name="connsiteY16" fmla="*/ 4768128 h 5661884"/>
              <a:gd name="connsiteX17" fmla="*/ 5583865 w 8861548"/>
              <a:gd name="connsiteY17" fmla="*/ 4795023 h 5661884"/>
              <a:gd name="connsiteX18" fmla="*/ 4472241 w 8861548"/>
              <a:gd name="connsiteY18" fmla="*/ 4929493 h 5661884"/>
              <a:gd name="connsiteX19" fmla="*/ 2733088 w 8861548"/>
              <a:gd name="connsiteY19" fmla="*/ 4588834 h 5661884"/>
              <a:gd name="connsiteX20" fmla="*/ 2692862 w 8861548"/>
              <a:gd name="connsiteY20" fmla="*/ 4581485 h 5661884"/>
              <a:gd name="connsiteX21" fmla="*/ 2691029 w 8861548"/>
              <a:gd name="connsiteY21" fmla="*/ 4583699 h 5661884"/>
              <a:gd name="connsiteX22" fmla="*/ 2666936 w 8861548"/>
              <a:gd name="connsiteY22" fmla="*/ 4636366 h 5661884"/>
              <a:gd name="connsiteX23" fmla="*/ 2828301 w 8861548"/>
              <a:gd name="connsiteY23" fmla="*/ 4663260 h 5661884"/>
              <a:gd name="connsiteX24" fmla="*/ 3016560 w 8861548"/>
              <a:gd name="connsiteY24" fmla="*/ 4887378 h 5661884"/>
              <a:gd name="connsiteX25" fmla="*/ 3016560 w 8861548"/>
              <a:gd name="connsiteY25" fmla="*/ 5129425 h 5661884"/>
              <a:gd name="connsiteX26" fmla="*/ 2819336 w 8861548"/>
              <a:gd name="connsiteY26" fmla="*/ 5192178 h 5661884"/>
              <a:gd name="connsiteX27" fmla="*/ 2944842 w 8861548"/>
              <a:gd name="connsiteY27" fmla="*/ 5389401 h 5661884"/>
              <a:gd name="connsiteX28" fmla="*/ 2891054 w 8861548"/>
              <a:gd name="connsiteY28" fmla="*/ 5631449 h 5661884"/>
              <a:gd name="connsiteX29" fmla="*/ 2236630 w 8861548"/>
              <a:gd name="connsiteY29" fmla="*/ 5658343 h 5661884"/>
              <a:gd name="connsiteX30" fmla="*/ 1644960 w 8861548"/>
              <a:gd name="connsiteY30" fmla="*/ 5631449 h 5661884"/>
              <a:gd name="connsiteX31" fmla="*/ 1591172 w 8861548"/>
              <a:gd name="connsiteY31" fmla="*/ 5452154 h 5661884"/>
              <a:gd name="connsiteX32" fmla="*/ 1618066 w 8861548"/>
              <a:gd name="connsiteY32" fmla="*/ 5012884 h 5661884"/>
              <a:gd name="connsiteX33" fmla="*/ 1627030 w 8861548"/>
              <a:gd name="connsiteY33" fmla="*/ 4752907 h 5661884"/>
              <a:gd name="connsiteX34" fmla="*/ 2003548 w 8861548"/>
              <a:gd name="connsiteY34" fmla="*/ 4726013 h 5661884"/>
              <a:gd name="connsiteX35" fmla="*/ 2442819 w 8861548"/>
              <a:gd name="connsiteY35" fmla="*/ 4618437 h 5661884"/>
              <a:gd name="connsiteX36" fmla="*/ 2517759 w 8861548"/>
              <a:gd name="connsiteY36" fmla="*/ 4584539 h 5661884"/>
              <a:gd name="connsiteX37" fmla="*/ 2561377 w 8861548"/>
              <a:gd name="connsiteY37" fmla="*/ 4557340 h 5661884"/>
              <a:gd name="connsiteX38" fmla="*/ 2430530 w 8861548"/>
              <a:gd name="connsiteY38" fmla="*/ 4532105 h 5661884"/>
              <a:gd name="connsiteX39" fmla="*/ 1764900 w 8861548"/>
              <a:gd name="connsiteY39" fmla="*/ 4454364 h 5661884"/>
              <a:gd name="connsiteX40" fmla="*/ 1065653 w 8861548"/>
              <a:gd name="connsiteY40" fmla="*/ 4687446 h 5661884"/>
              <a:gd name="connsiteX41" fmla="*/ 115394 w 8861548"/>
              <a:gd name="connsiteY41" fmla="*/ 4678481 h 5661884"/>
              <a:gd name="connsiteX42" fmla="*/ 16782 w 8861548"/>
              <a:gd name="connsiteY42" fmla="*/ 3737187 h 5661884"/>
              <a:gd name="connsiteX43" fmla="*/ 7818 w 8861548"/>
              <a:gd name="connsiteY43" fmla="*/ 2553846 h 5661884"/>
              <a:gd name="connsiteX44" fmla="*/ 97465 w 8861548"/>
              <a:gd name="connsiteY44" fmla="*/ 1755987 h 5661884"/>
              <a:gd name="connsiteX45" fmla="*/ 456053 w 8861548"/>
              <a:gd name="connsiteY45" fmla="*/ 1307752 h 5661884"/>
              <a:gd name="connsiteX46" fmla="*/ 465018 w 8861548"/>
              <a:gd name="connsiteY46" fmla="*/ 832623 h 5661884"/>
              <a:gd name="connsiteX47" fmla="*/ 913253 w 8861548"/>
              <a:gd name="connsiteY47" fmla="*/ 742976 h 5661884"/>
              <a:gd name="connsiteX48" fmla="*/ 1872476 w 8861548"/>
              <a:gd name="connsiteY48" fmla="*/ 769870 h 5661884"/>
              <a:gd name="connsiteX49" fmla="*/ 2293818 w 8861548"/>
              <a:gd name="connsiteY49" fmla="*/ 644364 h 5661884"/>
              <a:gd name="connsiteX50" fmla="*/ 3306829 w 8861548"/>
              <a:gd name="connsiteY50" fmla="*/ 608505 h 5661884"/>
              <a:gd name="connsiteX51" fmla="*/ 4561888 w 8861548"/>
              <a:gd name="connsiteY51" fmla="*/ 698152 h 5661884"/>
              <a:gd name="connsiteX52" fmla="*/ 5144594 w 8861548"/>
              <a:gd name="connsiteY52" fmla="*/ 626434 h 5661884"/>
              <a:gd name="connsiteX53" fmla="*/ 6534123 w 8861548"/>
              <a:gd name="connsiteY53" fmla="*/ 617470 h 5661884"/>
              <a:gd name="connsiteX54" fmla="*/ 6946500 w 8861548"/>
              <a:gd name="connsiteY54" fmla="*/ 599540 h 5661884"/>
              <a:gd name="connsiteX55" fmla="*/ 7009253 w 8861548"/>
              <a:gd name="connsiteY55" fmla="*/ 151305 h 5661884"/>
              <a:gd name="connsiteX56" fmla="*/ 7125794 w 8861548"/>
              <a:gd name="connsiteY56" fmla="*/ 16834 h 5661884"/>
              <a:gd name="connsiteX57" fmla="*/ 7252421 w 8861548"/>
              <a:gd name="connsiteY57" fmla="*/ 25 h 566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861548" h="5661884">
                <a:moveTo>
                  <a:pt x="7252421" y="25"/>
                </a:moveTo>
                <a:cubicBezTo>
                  <a:pt x="7302474" y="-348"/>
                  <a:pt x="7361118" y="3388"/>
                  <a:pt x="7430594" y="7870"/>
                </a:cubicBezTo>
                <a:cubicBezTo>
                  <a:pt x="7569547" y="16835"/>
                  <a:pt x="7856418" y="9364"/>
                  <a:pt x="7959512" y="70623"/>
                </a:cubicBezTo>
                <a:cubicBezTo>
                  <a:pt x="8062606" y="131882"/>
                  <a:pt x="7947559" y="293247"/>
                  <a:pt x="8049159" y="375423"/>
                </a:cubicBezTo>
                <a:cubicBezTo>
                  <a:pt x="8150759" y="457599"/>
                  <a:pt x="8442112" y="521846"/>
                  <a:pt x="8569112" y="563681"/>
                </a:cubicBezTo>
                <a:cubicBezTo>
                  <a:pt x="8696112" y="605516"/>
                  <a:pt x="8770818" y="548740"/>
                  <a:pt x="8811159" y="626434"/>
                </a:cubicBezTo>
                <a:cubicBezTo>
                  <a:pt x="8851500" y="704128"/>
                  <a:pt x="8900806" y="934222"/>
                  <a:pt x="8811159" y="1029846"/>
                </a:cubicBezTo>
                <a:cubicBezTo>
                  <a:pt x="8721512" y="1125470"/>
                  <a:pt x="8404758" y="1132941"/>
                  <a:pt x="8273276" y="1200176"/>
                </a:cubicBezTo>
                <a:cubicBezTo>
                  <a:pt x="8141794" y="1267411"/>
                  <a:pt x="8053641" y="1319705"/>
                  <a:pt x="8022265" y="1433258"/>
                </a:cubicBezTo>
                <a:cubicBezTo>
                  <a:pt x="7990889" y="1546811"/>
                  <a:pt x="8040195" y="1770928"/>
                  <a:pt x="8085018" y="1881493"/>
                </a:cubicBezTo>
                <a:cubicBezTo>
                  <a:pt x="8129841" y="1992058"/>
                  <a:pt x="8249371" y="1948728"/>
                  <a:pt x="8291206" y="2096646"/>
                </a:cubicBezTo>
                <a:cubicBezTo>
                  <a:pt x="8333041" y="2244564"/>
                  <a:pt x="8346488" y="2561317"/>
                  <a:pt x="8336029" y="2768999"/>
                </a:cubicBezTo>
                <a:cubicBezTo>
                  <a:pt x="8325570" y="2976681"/>
                  <a:pt x="8282241" y="3087246"/>
                  <a:pt x="8228453" y="3342740"/>
                </a:cubicBezTo>
                <a:cubicBezTo>
                  <a:pt x="8174665" y="3598234"/>
                  <a:pt x="8189606" y="4112211"/>
                  <a:pt x="8013300" y="4301964"/>
                </a:cubicBezTo>
                <a:cubicBezTo>
                  <a:pt x="7836994" y="4491717"/>
                  <a:pt x="7444041" y="4434940"/>
                  <a:pt x="7170618" y="4481258"/>
                </a:cubicBezTo>
                <a:cubicBezTo>
                  <a:pt x="6897195" y="4527576"/>
                  <a:pt x="6540100" y="4532058"/>
                  <a:pt x="6372759" y="4579870"/>
                </a:cubicBezTo>
                <a:cubicBezTo>
                  <a:pt x="6205418" y="4627682"/>
                  <a:pt x="6298053" y="4732269"/>
                  <a:pt x="6166571" y="4768128"/>
                </a:cubicBezTo>
                <a:cubicBezTo>
                  <a:pt x="6035089" y="4803987"/>
                  <a:pt x="5863265" y="4769623"/>
                  <a:pt x="5583865" y="4795023"/>
                </a:cubicBezTo>
                <a:cubicBezTo>
                  <a:pt x="5304465" y="4820423"/>
                  <a:pt x="4947370" y="4963858"/>
                  <a:pt x="4472241" y="4929493"/>
                </a:cubicBezTo>
                <a:cubicBezTo>
                  <a:pt x="3997112" y="4895128"/>
                  <a:pt x="3184311" y="4668022"/>
                  <a:pt x="2733088" y="4588834"/>
                </a:cubicBezTo>
                <a:lnTo>
                  <a:pt x="2692862" y="4581485"/>
                </a:lnTo>
                <a:lnTo>
                  <a:pt x="2691029" y="4583699"/>
                </a:lnTo>
                <a:cubicBezTo>
                  <a:pt x="2673660" y="4604616"/>
                  <a:pt x="2658719" y="4625160"/>
                  <a:pt x="2666936" y="4636366"/>
                </a:cubicBezTo>
                <a:cubicBezTo>
                  <a:pt x="2683371" y="4658778"/>
                  <a:pt x="2770030" y="4621425"/>
                  <a:pt x="2828301" y="4663260"/>
                </a:cubicBezTo>
                <a:cubicBezTo>
                  <a:pt x="2886572" y="4705095"/>
                  <a:pt x="2985183" y="4809684"/>
                  <a:pt x="3016560" y="4887378"/>
                </a:cubicBezTo>
                <a:cubicBezTo>
                  <a:pt x="3047937" y="4965072"/>
                  <a:pt x="3049431" y="5078625"/>
                  <a:pt x="3016560" y="5129425"/>
                </a:cubicBezTo>
                <a:cubicBezTo>
                  <a:pt x="2983689" y="5180225"/>
                  <a:pt x="2831289" y="5148849"/>
                  <a:pt x="2819336" y="5192178"/>
                </a:cubicBezTo>
                <a:cubicBezTo>
                  <a:pt x="2807383" y="5235507"/>
                  <a:pt x="2932889" y="5316189"/>
                  <a:pt x="2944842" y="5389401"/>
                </a:cubicBezTo>
                <a:cubicBezTo>
                  <a:pt x="2956795" y="5462613"/>
                  <a:pt x="3009089" y="5586625"/>
                  <a:pt x="2891054" y="5631449"/>
                </a:cubicBezTo>
                <a:cubicBezTo>
                  <a:pt x="2773019" y="5676273"/>
                  <a:pt x="2444312" y="5658343"/>
                  <a:pt x="2236630" y="5658343"/>
                </a:cubicBezTo>
                <a:cubicBezTo>
                  <a:pt x="2028948" y="5658343"/>
                  <a:pt x="1752536" y="5665814"/>
                  <a:pt x="1644960" y="5631449"/>
                </a:cubicBezTo>
                <a:cubicBezTo>
                  <a:pt x="1537384" y="5597084"/>
                  <a:pt x="1595654" y="5555248"/>
                  <a:pt x="1591172" y="5452154"/>
                </a:cubicBezTo>
                <a:cubicBezTo>
                  <a:pt x="1586690" y="5349060"/>
                  <a:pt x="1612090" y="5129425"/>
                  <a:pt x="1618066" y="5012884"/>
                </a:cubicBezTo>
                <a:cubicBezTo>
                  <a:pt x="1624042" y="4896343"/>
                  <a:pt x="1562783" y="4800719"/>
                  <a:pt x="1627030" y="4752907"/>
                </a:cubicBezTo>
                <a:cubicBezTo>
                  <a:pt x="1691277" y="4705095"/>
                  <a:pt x="1867583" y="4748425"/>
                  <a:pt x="2003548" y="4726013"/>
                </a:cubicBezTo>
                <a:cubicBezTo>
                  <a:pt x="2139513" y="4703601"/>
                  <a:pt x="2332254" y="4657284"/>
                  <a:pt x="2442819" y="4618437"/>
                </a:cubicBezTo>
                <a:cubicBezTo>
                  <a:pt x="2470461" y="4608726"/>
                  <a:pt x="2495300" y="4596959"/>
                  <a:pt x="2517759" y="4584539"/>
                </a:cubicBezTo>
                <a:lnTo>
                  <a:pt x="2561377" y="4557340"/>
                </a:lnTo>
                <a:lnTo>
                  <a:pt x="2430530" y="4532105"/>
                </a:lnTo>
                <a:cubicBezTo>
                  <a:pt x="2159908" y="4479297"/>
                  <a:pt x="1973330" y="4442038"/>
                  <a:pt x="1764900" y="4454364"/>
                </a:cubicBezTo>
                <a:cubicBezTo>
                  <a:pt x="1486994" y="4470799"/>
                  <a:pt x="1340571" y="4650093"/>
                  <a:pt x="1065653" y="4687446"/>
                </a:cubicBezTo>
                <a:cubicBezTo>
                  <a:pt x="790735" y="4724799"/>
                  <a:pt x="290206" y="4836857"/>
                  <a:pt x="115394" y="4678481"/>
                </a:cubicBezTo>
                <a:cubicBezTo>
                  <a:pt x="-59418" y="4520105"/>
                  <a:pt x="34711" y="4091293"/>
                  <a:pt x="16782" y="3737187"/>
                </a:cubicBezTo>
                <a:cubicBezTo>
                  <a:pt x="-1147" y="3383081"/>
                  <a:pt x="-5629" y="2884046"/>
                  <a:pt x="7818" y="2553846"/>
                </a:cubicBezTo>
                <a:cubicBezTo>
                  <a:pt x="21265" y="2223646"/>
                  <a:pt x="22759" y="1963669"/>
                  <a:pt x="97465" y="1755987"/>
                </a:cubicBezTo>
                <a:cubicBezTo>
                  <a:pt x="172171" y="1548305"/>
                  <a:pt x="394794" y="1461646"/>
                  <a:pt x="456053" y="1307752"/>
                </a:cubicBezTo>
                <a:cubicBezTo>
                  <a:pt x="517312" y="1153858"/>
                  <a:pt x="388818" y="926752"/>
                  <a:pt x="465018" y="832623"/>
                </a:cubicBezTo>
                <a:cubicBezTo>
                  <a:pt x="541218" y="738494"/>
                  <a:pt x="678677" y="753435"/>
                  <a:pt x="913253" y="742976"/>
                </a:cubicBezTo>
                <a:cubicBezTo>
                  <a:pt x="1147829" y="732517"/>
                  <a:pt x="1642382" y="786305"/>
                  <a:pt x="1872476" y="769870"/>
                </a:cubicBezTo>
                <a:cubicBezTo>
                  <a:pt x="2102570" y="753435"/>
                  <a:pt x="2054759" y="671258"/>
                  <a:pt x="2293818" y="644364"/>
                </a:cubicBezTo>
                <a:cubicBezTo>
                  <a:pt x="2532877" y="617470"/>
                  <a:pt x="2928817" y="599540"/>
                  <a:pt x="3306829" y="608505"/>
                </a:cubicBezTo>
                <a:cubicBezTo>
                  <a:pt x="3684841" y="617470"/>
                  <a:pt x="4255594" y="695164"/>
                  <a:pt x="4561888" y="698152"/>
                </a:cubicBezTo>
                <a:cubicBezTo>
                  <a:pt x="4868182" y="701140"/>
                  <a:pt x="4815888" y="639881"/>
                  <a:pt x="5144594" y="626434"/>
                </a:cubicBezTo>
                <a:cubicBezTo>
                  <a:pt x="5473300" y="612987"/>
                  <a:pt x="6233805" y="621952"/>
                  <a:pt x="6534123" y="617470"/>
                </a:cubicBezTo>
                <a:cubicBezTo>
                  <a:pt x="6834441" y="612988"/>
                  <a:pt x="6867312" y="677234"/>
                  <a:pt x="6946500" y="599540"/>
                </a:cubicBezTo>
                <a:cubicBezTo>
                  <a:pt x="7025688" y="521846"/>
                  <a:pt x="6979371" y="248423"/>
                  <a:pt x="7009253" y="151305"/>
                </a:cubicBezTo>
                <a:cubicBezTo>
                  <a:pt x="7039135" y="54187"/>
                  <a:pt x="7055571" y="40740"/>
                  <a:pt x="7125794" y="16834"/>
                </a:cubicBezTo>
                <a:cubicBezTo>
                  <a:pt x="7160906" y="4881"/>
                  <a:pt x="7202368" y="399"/>
                  <a:pt x="7252421" y="25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7008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TH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2218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Hybrid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0AB19-0F6C-F431-FE14-86065DD04102}"/>
              </a:ext>
            </a:extLst>
          </p:cNvPr>
          <p:cNvSpPr txBox="1"/>
          <p:nvPr/>
        </p:nvSpPr>
        <p:spPr>
          <a:xfrm>
            <a:off x="691376" y="1170439"/>
            <a:ext cx="658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+mj-lt"/>
                <a:ea typeface="AppleGothic" pitchFamily="2" charset="-127"/>
                <a:cs typeface="Tahoma" panose="020B0604030504040204" pitchFamily="34" charset="0"/>
              </a:rPr>
              <a:t>Combination of Collaborative Filtering and Content-Based Filtering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9DBF2F-210E-E6D6-CAD9-664C94B58565}"/>
              </a:ext>
            </a:extLst>
          </p:cNvPr>
          <p:cNvSpPr txBox="1"/>
          <p:nvPr/>
        </p:nvSpPr>
        <p:spPr>
          <a:xfrm>
            <a:off x="6794059" y="5614811"/>
            <a:ext cx="1350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+mj-lt"/>
              </a:rPr>
              <a:t>Hybrid system</a:t>
            </a:r>
            <a:endParaRPr lang="en-TH" sz="1600" b="1" dirty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B72BF78-A036-C46C-7E14-79FF2C421830}"/>
              </a:ext>
            </a:extLst>
          </p:cNvPr>
          <p:cNvGrpSpPr/>
          <p:nvPr/>
        </p:nvGrpSpPr>
        <p:grpSpPr>
          <a:xfrm>
            <a:off x="1804285" y="5729993"/>
            <a:ext cx="1444536" cy="954107"/>
            <a:chOff x="5181279" y="5509003"/>
            <a:chExt cx="1444536" cy="95410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BD81BC0-59DB-2E83-AB5E-733FEA5399BF}"/>
                </a:ext>
              </a:extLst>
            </p:cNvPr>
            <p:cNvSpPr txBox="1"/>
            <p:nvPr/>
          </p:nvSpPr>
          <p:spPr>
            <a:xfrm>
              <a:off x="5181279" y="5509003"/>
              <a:ext cx="143810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H" sz="1400" b="1" dirty="0">
                  <a:solidFill>
                    <a:srgbClr val="002060"/>
                  </a:solidFill>
                  <a:latin typeface="+mj-lt"/>
                </a:rPr>
                <a:t>Problems</a:t>
              </a:r>
            </a:p>
            <a:p>
              <a:r>
                <a:rPr lang="en-TH" sz="1400" b="1" strike="sngStrike" dirty="0">
                  <a:solidFill>
                    <a:srgbClr val="002060"/>
                  </a:solidFill>
                  <a:latin typeface="+mj-lt"/>
                </a:rPr>
                <a:t>Cold start</a:t>
              </a:r>
            </a:p>
            <a:p>
              <a:r>
                <a:rPr lang="en-TH" sz="1400" b="1" strike="sngStrike" dirty="0">
                  <a:solidFill>
                    <a:srgbClr val="002060"/>
                  </a:solidFill>
                  <a:latin typeface="+mj-lt"/>
                </a:rPr>
                <a:t>Data sparsity</a:t>
              </a:r>
            </a:p>
            <a:p>
              <a:r>
                <a:rPr lang="en-TH" sz="1400" b="1" strike="sngStrike" dirty="0">
                  <a:solidFill>
                    <a:srgbClr val="002060"/>
                  </a:solidFill>
                  <a:latin typeface="+mj-lt"/>
                </a:rPr>
                <a:t>Lack of diversity</a:t>
              </a:r>
            </a:p>
          </p:txBody>
        </p:sp>
        <p:sp>
          <p:nvSpPr>
            <p:cNvPr id="97" name="Explosion 2 96">
              <a:extLst>
                <a:ext uri="{FF2B5EF4-FFF2-40B4-BE49-F238E27FC236}">
                  <a16:creationId xmlns:a16="http://schemas.microsoft.com/office/drawing/2014/main" id="{C1989906-0EA6-9E19-3E4E-E2C806C600A1}"/>
                </a:ext>
              </a:extLst>
            </p:cNvPr>
            <p:cNvSpPr/>
            <p:nvPr/>
          </p:nvSpPr>
          <p:spPr>
            <a:xfrm rot="1042449">
              <a:off x="6072047" y="5561131"/>
              <a:ext cx="429147" cy="429147"/>
            </a:xfrm>
            <a:prstGeom prst="irregularSeal2">
              <a:avLst/>
            </a:prstGeom>
            <a:solidFill>
              <a:srgbClr val="FFFF00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0133701-C064-D6A2-1DDB-735FB1EC466B}"/>
                </a:ext>
              </a:extLst>
            </p:cNvPr>
            <p:cNvSpPr txBox="1"/>
            <p:nvPr/>
          </p:nvSpPr>
          <p:spPr>
            <a:xfrm>
              <a:off x="5947424" y="5537827"/>
              <a:ext cx="678391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TH" sz="2400" dirty="0">
                  <a:solidFill>
                    <a:srgbClr val="00B050"/>
                  </a:solidFill>
                  <a:latin typeface="Cooper Black" panose="0208090404030B020404" pitchFamily="18" charset="77"/>
                  <a:ea typeface="Noteworthy Light" panose="02000400000000000000" pitchFamily="2" charset="77"/>
                </a:rPr>
                <a:t>OK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982BC581-1322-AF69-A9BF-629862589614}"/>
              </a:ext>
            </a:extLst>
          </p:cNvPr>
          <p:cNvGrpSpPr/>
          <p:nvPr/>
        </p:nvGrpSpPr>
        <p:grpSpPr>
          <a:xfrm>
            <a:off x="285027" y="1841760"/>
            <a:ext cx="5188582" cy="3768697"/>
            <a:chOff x="285027" y="1841760"/>
            <a:chExt cx="5188582" cy="3768697"/>
          </a:xfrm>
        </p:grpSpPr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46549315-A50E-7FBB-31FC-EA9A823CD713}"/>
                </a:ext>
              </a:extLst>
            </p:cNvPr>
            <p:cNvSpPr/>
            <p:nvPr/>
          </p:nvSpPr>
          <p:spPr>
            <a:xfrm>
              <a:off x="285027" y="2158328"/>
              <a:ext cx="5188582" cy="3452129"/>
            </a:xfrm>
            <a:custGeom>
              <a:avLst/>
              <a:gdLst>
                <a:gd name="connsiteX0" fmla="*/ 2157878 w 5188582"/>
                <a:gd name="connsiteY0" fmla="*/ 0 h 3452129"/>
                <a:gd name="connsiteX1" fmla="*/ 3036419 w 5188582"/>
                <a:gd name="connsiteY1" fmla="*/ 44824 h 3452129"/>
                <a:gd name="connsiteX2" fmla="*/ 4443878 w 5188582"/>
                <a:gd name="connsiteY2" fmla="*/ 44824 h 3452129"/>
                <a:gd name="connsiteX3" fmla="*/ 4829360 w 5188582"/>
                <a:gd name="connsiteY3" fmla="*/ 89647 h 3452129"/>
                <a:gd name="connsiteX4" fmla="*/ 4883149 w 5188582"/>
                <a:gd name="connsiteY4" fmla="*/ 439271 h 3452129"/>
                <a:gd name="connsiteX5" fmla="*/ 4874184 w 5188582"/>
                <a:gd name="connsiteY5" fmla="*/ 779930 h 3452129"/>
                <a:gd name="connsiteX6" fmla="*/ 5089337 w 5188582"/>
                <a:gd name="connsiteY6" fmla="*/ 932330 h 3452129"/>
                <a:gd name="connsiteX7" fmla="*/ 5178984 w 5188582"/>
                <a:gd name="connsiteY7" fmla="*/ 1281953 h 3452129"/>
                <a:gd name="connsiteX8" fmla="*/ 5178984 w 5188582"/>
                <a:gd name="connsiteY8" fmla="*/ 1775012 h 3452129"/>
                <a:gd name="connsiteX9" fmla="*/ 5116231 w 5188582"/>
                <a:gd name="connsiteY9" fmla="*/ 2088777 h 3452129"/>
                <a:gd name="connsiteX10" fmla="*/ 4847290 w 5188582"/>
                <a:gd name="connsiteY10" fmla="*/ 2303930 h 3452129"/>
                <a:gd name="connsiteX11" fmla="*/ 4820396 w 5188582"/>
                <a:gd name="connsiteY11" fmla="*/ 2859741 h 3452129"/>
                <a:gd name="connsiteX12" fmla="*/ 4811431 w 5188582"/>
                <a:gd name="connsiteY12" fmla="*/ 3137647 h 3452129"/>
                <a:gd name="connsiteX13" fmla="*/ 4470772 w 5188582"/>
                <a:gd name="connsiteY13" fmla="*/ 3173506 h 3452129"/>
                <a:gd name="connsiteX14" fmla="*/ 3108137 w 5188582"/>
                <a:gd name="connsiteY14" fmla="*/ 3146612 h 3452129"/>
                <a:gd name="connsiteX15" fmla="*/ 2283384 w 5188582"/>
                <a:gd name="connsiteY15" fmla="*/ 3200400 h 3452129"/>
                <a:gd name="connsiteX16" fmla="*/ 1781360 w 5188582"/>
                <a:gd name="connsiteY16" fmla="*/ 3137647 h 3452129"/>
                <a:gd name="connsiteX17" fmla="*/ 1736537 w 5188582"/>
                <a:gd name="connsiteY17" fmla="*/ 2886635 h 3452129"/>
                <a:gd name="connsiteX18" fmla="*/ 1557243 w 5188582"/>
                <a:gd name="connsiteY18" fmla="*/ 2743200 h 3452129"/>
                <a:gd name="connsiteX19" fmla="*/ 1554092 w 5188582"/>
                <a:gd name="connsiteY19" fmla="*/ 2675895 h 3452129"/>
                <a:gd name="connsiteX20" fmla="*/ 1560711 w 5188582"/>
                <a:gd name="connsiteY20" fmla="*/ 2647815 h 3452129"/>
                <a:gd name="connsiteX21" fmla="*/ 1548278 w 5188582"/>
                <a:gd name="connsiteY21" fmla="*/ 2635624 h 3452129"/>
                <a:gd name="connsiteX22" fmla="*/ 1458631 w 5188582"/>
                <a:gd name="connsiteY22" fmla="*/ 2572871 h 3452129"/>
                <a:gd name="connsiteX23" fmla="*/ 1404843 w 5188582"/>
                <a:gd name="connsiteY23" fmla="*/ 2788024 h 3452129"/>
                <a:gd name="connsiteX24" fmla="*/ 1557243 w 5188582"/>
                <a:gd name="connsiteY24" fmla="*/ 3021106 h 3452129"/>
                <a:gd name="connsiteX25" fmla="*/ 1413807 w 5188582"/>
                <a:gd name="connsiteY25" fmla="*/ 3227294 h 3452129"/>
                <a:gd name="connsiteX26" fmla="*/ 1207619 w 5188582"/>
                <a:gd name="connsiteY26" fmla="*/ 3433483 h 3452129"/>
                <a:gd name="connsiteX27" fmla="*/ 391831 w 5188582"/>
                <a:gd name="connsiteY27" fmla="*/ 3442447 h 3452129"/>
                <a:gd name="connsiteX28" fmla="*/ 158749 w 5188582"/>
                <a:gd name="connsiteY28" fmla="*/ 3433483 h 3452129"/>
                <a:gd name="connsiteX29" fmla="*/ 51172 w 5188582"/>
                <a:gd name="connsiteY29" fmla="*/ 3272118 h 3452129"/>
                <a:gd name="connsiteX30" fmla="*/ 42207 w 5188582"/>
                <a:gd name="connsiteY30" fmla="*/ 2859741 h 3452129"/>
                <a:gd name="connsiteX31" fmla="*/ 78066 w 5188582"/>
                <a:gd name="connsiteY31" fmla="*/ 2545977 h 3452129"/>
                <a:gd name="connsiteX32" fmla="*/ 382866 w 5188582"/>
                <a:gd name="connsiteY32" fmla="*/ 2474259 h 3452129"/>
                <a:gd name="connsiteX33" fmla="*/ 1117972 w 5188582"/>
                <a:gd name="connsiteY33" fmla="*/ 2519083 h 3452129"/>
                <a:gd name="connsiteX34" fmla="*/ 1424523 w 5188582"/>
                <a:gd name="connsiteY34" fmla="*/ 2448065 h 3452129"/>
                <a:gd name="connsiteX35" fmla="*/ 1439422 w 5188582"/>
                <a:gd name="connsiteY35" fmla="*/ 2441621 h 3452129"/>
                <a:gd name="connsiteX36" fmla="*/ 1429444 w 5188582"/>
                <a:gd name="connsiteY36" fmla="*/ 2439329 h 3452129"/>
                <a:gd name="connsiteX37" fmla="*/ 1402895 w 5188582"/>
                <a:gd name="connsiteY37" fmla="*/ 2436543 h 3452129"/>
                <a:gd name="connsiteX38" fmla="*/ 1356868 w 5188582"/>
                <a:gd name="connsiteY38" fmla="*/ 2442042 h 3452129"/>
                <a:gd name="connsiteX39" fmla="*/ 1315196 w 5188582"/>
                <a:gd name="connsiteY39" fmla="*/ 2438400 h 3452129"/>
                <a:gd name="connsiteX40" fmla="*/ 1300187 w 5188582"/>
                <a:gd name="connsiteY40" fmla="*/ 2427369 h 3452129"/>
                <a:gd name="connsiteX41" fmla="*/ 1209143 w 5188582"/>
                <a:gd name="connsiteY41" fmla="*/ 2422975 h 3452129"/>
                <a:gd name="connsiteX42" fmla="*/ 633878 w 5188582"/>
                <a:gd name="connsiteY42" fmla="*/ 2411506 h 3452129"/>
                <a:gd name="connsiteX43" fmla="*/ 400796 w 5188582"/>
                <a:gd name="connsiteY43" fmla="*/ 2339788 h 3452129"/>
                <a:gd name="connsiteX44" fmla="*/ 320113 w 5188582"/>
                <a:gd name="connsiteY44" fmla="*/ 2142565 h 3452129"/>
                <a:gd name="connsiteX45" fmla="*/ 104960 w 5188582"/>
                <a:gd name="connsiteY45" fmla="*/ 2043953 h 3452129"/>
                <a:gd name="connsiteX46" fmla="*/ 6349 w 5188582"/>
                <a:gd name="connsiteY46" fmla="*/ 1864659 h 3452129"/>
                <a:gd name="connsiteX47" fmla="*/ 15313 w 5188582"/>
                <a:gd name="connsiteY47" fmla="*/ 1147483 h 3452129"/>
                <a:gd name="connsiteX48" fmla="*/ 60137 w 5188582"/>
                <a:gd name="connsiteY48" fmla="*/ 878541 h 3452129"/>
                <a:gd name="connsiteX49" fmla="*/ 320113 w 5188582"/>
                <a:gd name="connsiteY49" fmla="*/ 806824 h 3452129"/>
                <a:gd name="connsiteX50" fmla="*/ 391831 w 5188582"/>
                <a:gd name="connsiteY50" fmla="*/ 627530 h 3452129"/>
                <a:gd name="connsiteX51" fmla="*/ 606984 w 5188582"/>
                <a:gd name="connsiteY51" fmla="*/ 546847 h 3452129"/>
                <a:gd name="connsiteX52" fmla="*/ 1395878 w 5188582"/>
                <a:gd name="connsiteY52" fmla="*/ 457200 h 3452129"/>
                <a:gd name="connsiteX53" fmla="*/ 1682749 w 5188582"/>
                <a:gd name="connsiteY53" fmla="*/ 152400 h 3452129"/>
                <a:gd name="connsiteX54" fmla="*/ 1888937 w 5188582"/>
                <a:gd name="connsiteY54" fmla="*/ 44824 h 3452129"/>
                <a:gd name="connsiteX55" fmla="*/ 2157878 w 5188582"/>
                <a:gd name="connsiteY55" fmla="*/ 0 h 3452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88582" h="3452129">
                  <a:moveTo>
                    <a:pt x="2157878" y="0"/>
                  </a:moveTo>
                  <a:cubicBezTo>
                    <a:pt x="2349125" y="0"/>
                    <a:pt x="2655419" y="37353"/>
                    <a:pt x="3036419" y="44824"/>
                  </a:cubicBezTo>
                  <a:cubicBezTo>
                    <a:pt x="3417419" y="52295"/>
                    <a:pt x="4145055" y="37354"/>
                    <a:pt x="4443878" y="44824"/>
                  </a:cubicBezTo>
                  <a:cubicBezTo>
                    <a:pt x="4742701" y="52294"/>
                    <a:pt x="4756148" y="23906"/>
                    <a:pt x="4829360" y="89647"/>
                  </a:cubicBezTo>
                  <a:cubicBezTo>
                    <a:pt x="4902572" y="155388"/>
                    <a:pt x="4875678" y="324224"/>
                    <a:pt x="4883149" y="439271"/>
                  </a:cubicBezTo>
                  <a:cubicBezTo>
                    <a:pt x="4890620" y="554318"/>
                    <a:pt x="4839819" y="697754"/>
                    <a:pt x="4874184" y="779930"/>
                  </a:cubicBezTo>
                  <a:cubicBezTo>
                    <a:pt x="4908549" y="862106"/>
                    <a:pt x="5037043" y="850154"/>
                    <a:pt x="5089337" y="932330"/>
                  </a:cubicBezTo>
                  <a:cubicBezTo>
                    <a:pt x="5141631" y="1014506"/>
                    <a:pt x="5164043" y="1141506"/>
                    <a:pt x="5178984" y="1281953"/>
                  </a:cubicBezTo>
                  <a:cubicBezTo>
                    <a:pt x="5193925" y="1422400"/>
                    <a:pt x="5189443" y="1640541"/>
                    <a:pt x="5178984" y="1775012"/>
                  </a:cubicBezTo>
                  <a:cubicBezTo>
                    <a:pt x="5168525" y="1909483"/>
                    <a:pt x="5171513" y="2000624"/>
                    <a:pt x="5116231" y="2088777"/>
                  </a:cubicBezTo>
                  <a:cubicBezTo>
                    <a:pt x="5060949" y="2176930"/>
                    <a:pt x="4896596" y="2175436"/>
                    <a:pt x="4847290" y="2303930"/>
                  </a:cubicBezTo>
                  <a:cubicBezTo>
                    <a:pt x="4797984" y="2432424"/>
                    <a:pt x="4826372" y="2720788"/>
                    <a:pt x="4820396" y="2859741"/>
                  </a:cubicBezTo>
                  <a:cubicBezTo>
                    <a:pt x="4814420" y="2998694"/>
                    <a:pt x="4869702" y="3085353"/>
                    <a:pt x="4811431" y="3137647"/>
                  </a:cubicBezTo>
                  <a:cubicBezTo>
                    <a:pt x="4753160" y="3189941"/>
                    <a:pt x="4754654" y="3172012"/>
                    <a:pt x="4470772" y="3173506"/>
                  </a:cubicBezTo>
                  <a:cubicBezTo>
                    <a:pt x="4186890" y="3175000"/>
                    <a:pt x="3472702" y="3142130"/>
                    <a:pt x="3108137" y="3146612"/>
                  </a:cubicBezTo>
                  <a:cubicBezTo>
                    <a:pt x="2743572" y="3151094"/>
                    <a:pt x="2504513" y="3201894"/>
                    <a:pt x="2283384" y="3200400"/>
                  </a:cubicBezTo>
                  <a:cubicBezTo>
                    <a:pt x="2062255" y="3198906"/>
                    <a:pt x="1872501" y="3189941"/>
                    <a:pt x="1781360" y="3137647"/>
                  </a:cubicBezTo>
                  <a:cubicBezTo>
                    <a:pt x="1690219" y="3085353"/>
                    <a:pt x="1773890" y="2952376"/>
                    <a:pt x="1736537" y="2886635"/>
                  </a:cubicBezTo>
                  <a:cubicBezTo>
                    <a:pt x="1699184" y="2820894"/>
                    <a:pt x="1596090" y="2814918"/>
                    <a:pt x="1557243" y="2743200"/>
                  </a:cubicBezTo>
                  <a:cubicBezTo>
                    <a:pt x="1547531" y="2725271"/>
                    <a:pt x="1548932" y="2701832"/>
                    <a:pt x="1554092" y="2675895"/>
                  </a:cubicBezTo>
                  <a:lnTo>
                    <a:pt x="1560711" y="2647815"/>
                  </a:lnTo>
                  <a:lnTo>
                    <a:pt x="1548278" y="2635624"/>
                  </a:lnTo>
                  <a:cubicBezTo>
                    <a:pt x="1525866" y="2620683"/>
                    <a:pt x="1482537" y="2547471"/>
                    <a:pt x="1458631" y="2572871"/>
                  </a:cubicBezTo>
                  <a:cubicBezTo>
                    <a:pt x="1434725" y="2598271"/>
                    <a:pt x="1388408" y="2713318"/>
                    <a:pt x="1404843" y="2788024"/>
                  </a:cubicBezTo>
                  <a:cubicBezTo>
                    <a:pt x="1421278" y="2862730"/>
                    <a:pt x="1555749" y="2947894"/>
                    <a:pt x="1557243" y="3021106"/>
                  </a:cubicBezTo>
                  <a:cubicBezTo>
                    <a:pt x="1558737" y="3094318"/>
                    <a:pt x="1472078" y="3158564"/>
                    <a:pt x="1413807" y="3227294"/>
                  </a:cubicBezTo>
                  <a:cubicBezTo>
                    <a:pt x="1355536" y="3296024"/>
                    <a:pt x="1377948" y="3397624"/>
                    <a:pt x="1207619" y="3433483"/>
                  </a:cubicBezTo>
                  <a:cubicBezTo>
                    <a:pt x="1037290" y="3469342"/>
                    <a:pt x="566643" y="3442447"/>
                    <a:pt x="391831" y="3442447"/>
                  </a:cubicBezTo>
                  <a:cubicBezTo>
                    <a:pt x="217019" y="3442447"/>
                    <a:pt x="215525" y="3461871"/>
                    <a:pt x="158749" y="3433483"/>
                  </a:cubicBezTo>
                  <a:cubicBezTo>
                    <a:pt x="101972" y="3405095"/>
                    <a:pt x="70596" y="3367742"/>
                    <a:pt x="51172" y="3272118"/>
                  </a:cubicBezTo>
                  <a:cubicBezTo>
                    <a:pt x="31748" y="3176494"/>
                    <a:pt x="37725" y="2980764"/>
                    <a:pt x="42207" y="2859741"/>
                  </a:cubicBezTo>
                  <a:cubicBezTo>
                    <a:pt x="46689" y="2738718"/>
                    <a:pt x="21290" y="2610224"/>
                    <a:pt x="78066" y="2545977"/>
                  </a:cubicBezTo>
                  <a:cubicBezTo>
                    <a:pt x="134842" y="2481730"/>
                    <a:pt x="209548" y="2478741"/>
                    <a:pt x="382866" y="2474259"/>
                  </a:cubicBezTo>
                  <a:cubicBezTo>
                    <a:pt x="556184" y="2469777"/>
                    <a:pt x="937184" y="2526554"/>
                    <a:pt x="1117972" y="2519083"/>
                  </a:cubicBezTo>
                  <a:cubicBezTo>
                    <a:pt x="1253563" y="2513480"/>
                    <a:pt x="1363941" y="2473419"/>
                    <a:pt x="1424523" y="2448065"/>
                  </a:cubicBezTo>
                  <a:lnTo>
                    <a:pt x="1439422" y="2441621"/>
                  </a:lnTo>
                  <a:lnTo>
                    <a:pt x="1429444" y="2439329"/>
                  </a:lnTo>
                  <a:lnTo>
                    <a:pt x="1402895" y="2436543"/>
                  </a:lnTo>
                  <a:lnTo>
                    <a:pt x="1356868" y="2442042"/>
                  </a:lnTo>
                  <a:cubicBezTo>
                    <a:pt x="1338542" y="2443163"/>
                    <a:pt x="1323040" y="2442509"/>
                    <a:pt x="1315196" y="2438400"/>
                  </a:cubicBezTo>
                  <a:lnTo>
                    <a:pt x="1300187" y="2427369"/>
                  </a:lnTo>
                  <a:lnTo>
                    <a:pt x="1209143" y="2422975"/>
                  </a:lnTo>
                  <a:cubicBezTo>
                    <a:pt x="999587" y="2416526"/>
                    <a:pt x="748738" y="2423646"/>
                    <a:pt x="633878" y="2411506"/>
                  </a:cubicBezTo>
                  <a:cubicBezTo>
                    <a:pt x="450102" y="2392082"/>
                    <a:pt x="453090" y="2384611"/>
                    <a:pt x="400796" y="2339788"/>
                  </a:cubicBezTo>
                  <a:cubicBezTo>
                    <a:pt x="348502" y="2294965"/>
                    <a:pt x="369419" y="2191871"/>
                    <a:pt x="320113" y="2142565"/>
                  </a:cubicBezTo>
                  <a:cubicBezTo>
                    <a:pt x="270807" y="2093259"/>
                    <a:pt x="157254" y="2090271"/>
                    <a:pt x="104960" y="2043953"/>
                  </a:cubicBezTo>
                  <a:cubicBezTo>
                    <a:pt x="52666" y="1997635"/>
                    <a:pt x="21290" y="2014071"/>
                    <a:pt x="6349" y="1864659"/>
                  </a:cubicBezTo>
                  <a:cubicBezTo>
                    <a:pt x="-8592" y="1715247"/>
                    <a:pt x="6348" y="1311836"/>
                    <a:pt x="15313" y="1147483"/>
                  </a:cubicBezTo>
                  <a:cubicBezTo>
                    <a:pt x="24278" y="983130"/>
                    <a:pt x="9337" y="935317"/>
                    <a:pt x="60137" y="878541"/>
                  </a:cubicBezTo>
                  <a:cubicBezTo>
                    <a:pt x="110937" y="821764"/>
                    <a:pt x="264831" y="848659"/>
                    <a:pt x="320113" y="806824"/>
                  </a:cubicBezTo>
                  <a:cubicBezTo>
                    <a:pt x="375395" y="764989"/>
                    <a:pt x="344019" y="670859"/>
                    <a:pt x="391831" y="627530"/>
                  </a:cubicBezTo>
                  <a:cubicBezTo>
                    <a:pt x="439643" y="584201"/>
                    <a:pt x="439643" y="575235"/>
                    <a:pt x="606984" y="546847"/>
                  </a:cubicBezTo>
                  <a:cubicBezTo>
                    <a:pt x="774325" y="518459"/>
                    <a:pt x="1216584" y="522941"/>
                    <a:pt x="1395878" y="457200"/>
                  </a:cubicBezTo>
                  <a:cubicBezTo>
                    <a:pt x="1575172" y="391459"/>
                    <a:pt x="1600572" y="221129"/>
                    <a:pt x="1682749" y="152400"/>
                  </a:cubicBezTo>
                  <a:cubicBezTo>
                    <a:pt x="1764925" y="83671"/>
                    <a:pt x="1809749" y="70224"/>
                    <a:pt x="1888937" y="44824"/>
                  </a:cubicBezTo>
                  <a:cubicBezTo>
                    <a:pt x="1968125" y="19424"/>
                    <a:pt x="1966631" y="0"/>
                    <a:pt x="2157878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T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76DDCD9-A5A6-89D4-7DEB-A36A586D1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5422" y="2503824"/>
              <a:ext cx="566971" cy="56697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7463FE-6909-A2F1-FC35-2CF35E994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5421" y="4183923"/>
              <a:ext cx="566971" cy="5669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F4C619-0C49-53B3-A105-93742F3D7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0817" y="3098251"/>
              <a:ext cx="767115" cy="9324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FBC733-4D08-58AB-331E-641CA5653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0681" y="3149501"/>
              <a:ext cx="657722" cy="93572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EB6A6D-D5C8-35D4-CF0D-65F6E81E584B}"/>
                </a:ext>
              </a:extLst>
            </p:cNvPr>
            <p:cNvSpPr txBox="1"/>
            <p:nvPr/>
          </p:nvSpPr>
          <p:spPr>
            <a:xfrm>
              <a:off x="1862991" y="3067539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H" sz="1200" b="1" dirty="0">
                  <a:latin typeface="+mj-lt"/>
                </a:rPr>
                <a:t>User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3BF6AA-E20D-2208-5522-7020B613D558}"/>
                </a:ext>
              </a:extLst>
            </p:cNvPr>
            <p:cNvSpPr txBox="1"/>
            <p:nvPr/>
          </p:nvSpPr>
          <p:spPr>
            <a:xfrm>
              <a:off x="1862990" y="4732964"/>
              <a:ext cx="5870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TH" sz="1200" b="1" dirty="0">
                  <a:latin typeface="+mj-lt"/>
                </a:rPr>
                <a:t>User B</a:t>
              </a:r>
            </a:p>
          </p:txBody>
        </p: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58613E78-D190-740D-04EB-4D66C03E40C4}"/>
                </a:ext>
              </a:extLst>
            </p:cNvPr>
            <p:cNvCxnSpPr>
              <a:cxnSpLocks/>
              <a:stCxn id="3" idx="1"/>
              <a:endCxn id="8" idx="0"/>
            </p:cNvCxnSpPr>
            <p:nvPr/>
          </p:nvCxnSpPr>
          <p:spPr>
            <a:xfrm rot="10800000" flipV="1">
              <a:off x="804376" y="2787309"/>
              <a:ext cx="1071047" cy="31094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5E6E404-A7AB-F54A-C430-FB3B13E28007}"/>
                </a:ext>
              </a:extLst>
            </p:cNvPr>
            <p:cNvCxnSpPr>
              <a:cxnSpLocks/>
              <a:stCxn id="4" idx="1"/>
              <a:endCxn id="79" idx="2"/>
            </p:cNvCxnSpPr>
            <p:nvPr/>
          </p:nvCxnSpPr>
          <p:spPr>
            <a:xfrm rot="10800000">
              <a:off x="783317" y="4279479"/>
              <a:ext cx="1092105" cy="18793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7F4453F-F150-8E5F-8574-495A53AE0D93}"/>
                </a:ext>
              </a:extLst>
            </p:cNvPr>
            <p:cNvSpPr txBox="1"/>
            <p:nvPr/>
          </p:nvSpPr>
          <p:spPr>
            <a:xfrm>
              <a:off x="1020300" y="2778423"/>
              <a:ext cx="9119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200" b="1" dirty="0">
                  <a:latin typeface="+mj-lt"/>
                </a:rPr>
                <a:t>User A liked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645483-1F93-E1AA-7811-776547CD9FCD}"/>
                </a:ext>
              </a:extLst>
            </p:cNvPr>
            <p:cNvSpPr txBox="1"/>
            <p:nvPr/>
          </p:nvSpPr>
          <p:spPr>
            <a:xfrm>
              <a:off x="1052641" y="4208157"/>
              <a:ext cx="9071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200" b="1" dirty="0">
                  <a:latin typeface="+mj-lt"/>
                </a:rPr>
                <a:t>User B liked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B269B6-075D-445B-E9F6-737AFA771D8E}"/>
                </a:ext>
              </a:extLst>
            </p:cNvPr>
            <p:cNvSpPr txBox="1"/>
            <p:nvPr/>
          </p:nvSpPr>
          <p:spPr>
            <a:xfrm>
              <a:off x="2173603" y="3480790"/>
              <a:ext cx="7409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6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Similar</a:t>
              </a:r>
            </a:p>
            <a:p>
              <a:r>
                <a:rPr lang="en-TH" sz="16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users</a:t>
              </a:r>
            </a:p>
          </p:txBody>
        </p: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9537091B-4FD7-A5F1-600F-02B6F8C1DF9C}"/>
                </a:ext>
              </a:extLst>
            </p:cNvPr>
            <p:cNvCxnSpPr>
              <a:cxnSpLocks/>
              <a:stCxn id="131" idx="2"/>
              <a:endCxn id="11" idx="2"/>
            </p:cNvCxnSpPr>
            <p:nvPr/>
          </p:nvCxnSpPr>
          <p:spPr>
            <a:xfrm rot="5400000">
              <a:off x="3256374" y="3230922"/>
              <a:ext cx="679167" cy="2878914"/>
            </a:xfrm>
            <a:prstGeom prst="bentConnector3">
              <a:avLst>
                <a:gd name="adj1" fmla="val 13365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A1E6371-3406-4345-A557-B97767046DA9}"/>
                </a:ext>
              </a:extLst>
            </p:cNvPr>
            <p:cNvSpPr txBox="1"/>
            <p:nvPr/>
          </p:nvSpPr>
          <p:spPr>
            <a:xfrm>
              <a:off x="2548563" y="4789634"/>
              <a:ext cx="248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+mj-lt"/>
                </a:rPr>
                <a:t>Recommend Movie B (top rated movie of user A) to user B</a:t>
              </a:r>
              <a:endParaRPr lang="en-TH" sz="1200" b="1" dirty="0">
                <a:latin typeface="+mj-lt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1BF615E-6A91-3199-2C7A-4E37C850F570}"/>
                </a:ext>
              </a:extLst>
            </p:cNvPr>
            <p:cNvSpPr txBox="1"/>
            <p:nvPr/>
          </p:nvSpPr>
          <p:spPr>
            <a:xfrm>
              <a:off x="699130" y="1841760"/>
              <a:ext cx="1171539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Collaborative </a:t>
              </a:r>
            </a:p>
            <a:p>
              <a:r>
                <a:rPr lang="en-US" sz="14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Filtering</a:t>
              </a:r>
            </a:p>
            <a:p>
              <a:r>
                <a:rPr lang="en-US" sz="1100" b="1" dirty="0">
                  <a:solidFill>
                    <a:schemeClr val="accent2">
                      <a:lumMod val="50000"/>
                    </a:schemeClr>
                  </a:solidFill>
                  <a:latin typeface="+mj-lt"/>
                </a:rPr>
                <a:t>(User’s behavior)</a:t>
              </a:r>
              <a:endParaRPr lang="en-TH" sz="1100" b="1" dirty="0">
                <a:solidFill>
                  <a:schemeClr val="accent2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15C0626-A218-3ECD-716F-0589D60BB039}"/>
                </a:ext>
              </a:extLst>
            </p:cNvPr>
            <p:cNvCxnSpPr>
              <a:cxnSpLocks/>
              <a:stCxn id="10" idx="2"/>
              <a:endCxn id="4" idx="0"/>
            </p:cNvCxnSpPr>
            <p:nvPr/>
          </p:nvCxnSpPr>
          <p:spPr>
            <a:xfrm>
              <a:off x="2158906" y="3344538"/>
              <a:ext cx="1" cy="83938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905F4F1-102F-C3D6-212D-892939D34EC8}"/>
                </a:ext>
              </a:extLst>
            </p:cNvPr>
            <p:cNvGrpSpPr/>
            <p:nvPr/>
          </p:nvGrpSpPr>
          <p:grpSpPr>
            <a:xfrm>
              <a:off x="326395" y="4619529"/>
              <a:ext cx="1402932" cy="988125"/>
              <a:chOff x="411536" y="4711342"/>
              <a:chExt cx="1402932" cy="988125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9DB8BA9-99B0-8D02-72EF-3383A7A8E841}"/>
                  </a:ext>
                </a:extLst>
              </p:cNvPr>
              <p:cNvSpPr txBox="1"/>
              <p:nvPr/>
            </p:nvSpPr>
            <p:spPr>
              <a:xfrm>
                <a:off x="411536" y="4745360"/>
                <a:ext cx="133979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H" sz="1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Problems</a:t>
                </a:r>
              </a:p>
              <a:p>
                <a:r>
                  <a:rPr lang="en-TH" sz="1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Cold start</a:t>
                </a:r>
              </a:p>
              <a:p>
                <a:r>
                  <a:rPr lang="en-TH" sz="1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Data sparsity</a:t>
                </a:r>
              </a:p>
              <a:p>
                <a:r>
                  <a:rPr lang="en-TH" sz="1400" b="1" strike="sngStrike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Lack of diversity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8B00F53D-6395-09B4-091F-DA43094462B9}"/>
                  </a:ext>
                </a:extLst>
              </p:cNvPr>
              <p:cNvGrpSpPr/>
              <p:nvPr/>
            </p:nvGrpSpPr>
            <p:grpSpPr>
              <a:xfrm>
                <a:off x="1234764" y="4711342"/>
                <a:ext cx="346130" cy="584775"/>
                <a:chOff x="1271014" y="1871444"/>
                <a:chExt cx="346130" cy="584775"/>
              </a:xfrm>
            </p:grpSpPr>
            <p:sp>
              <p:nvSpPr>
                <p:cNvPr id="82" name="Explosion 2 81">
                  <a:extLst>
                    <a:ext uri="{FF2B5EF4-FFF2-40B4-BE49-F238E27FC236}">
                      <a16:creationId xmlns:a16="http://schemas.microsoft.com/office/drawing/2014/main" id="{FBC07531-92DC-530D-64A2-6A865DA82CAF}"/>
                    </a:ext>
                  </a:extLst>
                </p:cNvPr>
                <p:cNvSpPr/>
                <p:nvPr/>
              </p:nvSpPr>
              <p:spPr>
                <a:xfrm rot="1042449">
                  <a:off x="1273572" y="2037624"/>
                  <a:ext cx="343572" cy="343572"/>
                </a:xfrm>
                <a:prstGeom prst="irregularSeal2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/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B7816EA-9B3F-5CC5-1C52-8F347651AE69}"/>
                    </a:ext>
                  </a:extLst>
                </p:cNvPr>
                <p:cNvSpPr txBox="1"/>
                <p:nvPr/>
              </p:nvSpPr>
              <p:spPr>
                <a:xfrm>
                  <a:off x="1271014" y="1871444"/>
                  <a:ext cx="31130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H" sz="3200" dirty="0">
                      <a:solidFill>
                        <a:srgbClr val="FF0000"/>
                      </a:solidFill>
                      <a:latin typeface="Cooper Black" panose="0208090404030B020404" pitchFamily="18" charset="77"/>
                      <a:ea typeface="Noteworthy Light" panose="02000400000000000000" pitchFamily="2" charset="77"/>
                    </a:rPr>
                    <a:t>!</a:t>
                  </a: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CEACDBE-6756-B2F5-7CF4-A70D36F758E3}"/>
                  </a:ext>
                </a:extLst>
              </p:cNvPr>
              <p:cNvGrpSpPr/>
              <p:nvPr/>
            </p:nvGrpSpPr>
            <p:grpSpPr>
              <a:xfrm>
                <a:off x="1468338" y="4950687"/>
                <a:ext cx="346130" cy="584775"/>
                <a:chOff x="1271014" y="1871444"/>
                <a:chExt cx="346130" cy="584775"/>
              </a:xfrm>
            </p:grpSpPr>
            <p:sp>
              <p:nvSpPr>
                <p:cNvPr id="85" name="Explosion 2 84">
                  <a:extLst>
                    <a:ext uri="{FF2B5EF4-FFF2-40B4-BE49-F238E27FC236}">
                      <a16:creationId xmlns:a16="http://schemas.microsoft.com/office/drawing/2014/main" id="{BA3D5C98-EAE8-B13F-2457-C5B2A7B7710E}"/>
                    </a:ext>
                  </a:extLst>
                </p:cNvPr>
                <p:cNvSpPr/>
                <p:nvPr/>
              </p:nvSpPr>
              <p:spPr>
                <a:xfrm rot="1042449">
                  <a:off x="1273572" y="2037624"/>
                  <a:ext cx="343572" cy="343572"/>
                </a:xfrm>
                <a:prstGeom prst="irregularSeal2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18831A6-9F7E-0337-57F7-123DD455671E}"/>
                    </a:ext>
                  </a:extLst>
                </p:cNvPr>
                <p:cNvSpPr txBox="1"/>
                <p:nvPr/>
              </p:nvSpPr>
              <p:spPr>
                <a:xfrm>
                  <a:off x="1271014" y="1871444"/>
                  <a:ext cx="31130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H" sz="3200" dirty="0">
                      <a:solidFill>
                        <a:srgbClr val="FF0000"/>
                      </a:solidFill>
                      <a:latin typeface="Cooper Black" panose="0208090404030B020404" pitchFamily="18" charset="77"/>
                      <a:ea typeface="Noteworthy Light" panose="02000400000000000000" pitchFamily="2" charset="77"/>
                    </a:rPr>
                    <a:t>!</a:t>
                  </a:r>
                </a:p>
              </p:txBody>
            </p:sp>
          </p:grpSp>
        </p:grpSp>
        <p:cxnSp>
          <p:nvCxnSpPr>
            <p:cNvPr id="49" name="Elbow Connector 48">
              <a:extLst>
                <a:ext uri="{FF2B5EF4-FFF2-40B4-BE49-F238E27FC236}">
                  <a16:creationId xmlns:a16="http://schemas.microsoft.com/office/drawing/2014/main" id="{0B275B0C-FDE7-515B-7FBC-A3C695B136A0}"/>
                </a:ext>
              </a:extLst>
            </p:cNvPr>
            <p:cNvCxnSpPr>
              <a:cxnSpLocks/>
              <a:stCxn id="3" idx="0"/>
              <a:endCxn id="9" idx="0"/>
            </p:cNvCxnSpPr>
            <p:nvPr/>
          </p:nvCxnSpPr>
          <p:spPr>
            <a:xfrm rot="16200000" flipH="1">
              <a:off x="3276386" y="1386345"/>
              <a:ext cx="645677" cy="2880634"/>
            </a:xfrm>
            <a:prstGeom prst="bentConnector3">
              <a:avLst>
                <a:gd name="adj1" fmla="val -3540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4318FDC-B01C-6507-B198-F154C94A3757}"/>
                </a:ext>
              </a:extLst>
            </p:cNvPr>
            <p:cNvSpPr txBox="1"/>
            <p:nvPr/>
          </p:nvSpPr>
          <p:spPr>
            <a:xfrm>
              <a:off x="437291" y="4002480"/>
              <a:ext cx="6920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200" b="1" dirty="0">
                  <a:latin typeface="+mj-lt"/>
                </a:rPr>
                <a:t>Movie A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B2A4634-4015-6908-A573-B2DC3465F478}"/>
                </a:ext>
              </a:extLst>
            </p:cNvPr>
            <p:cNvSpPr txBox="1"/>
            <p:nvPr/>
          </p:nvSpPr>
          <p:spPr>
            <a:xfrm>
              <a:off x="4691794" y="4053797"/>
              <a:ext cx="687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200" b="1" dirty="0">
                  <a:latin typeface="+mj-lt"/>
                </a:rPr>
                <a:t>Movie B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5684011-D665-D663-BA9A-97105B8DE408}"/>
              </a:ext>
            </a:extLst>
          </p:cNvPr>
          <p:cNvGrpSpPr/>
          <p:nvPr/>
        </p:nvGrpSpPr>
        <p:grpSpPr>
          <a:xfrm>
            <a:off x="2156500" y="1126131"/>
            <a:ext cx="6857982" cy="4220638"/>
            <a:chOff x="2156500" y="1126131"/>
            <a:chExt cx="6857982" cy="4220638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1C5C6C74-13B4-8F01-CCB8-15DAF9EB9348}"/>
                </a:ext>
              </a:extLst>
            </p:cNvPr>
            <p:cNvSpPr/>
            <p:nvPr/>
          </p:nvSpPr>
          <p:spPr>
            <a:xfrm>
              <a:off x="4573636" y="1128243"/>
              <a:ext cx="4440846" cy="4218526"/>
            </a:xfrm>
            <a:custGeom>
              <a:avLst/>
              <a:gdLst>
                <a:gd name="connsiteX0" fmla="*/ 1876494 w 4440846"/>
                <a:gd name="connsiteY0" fmla="*/ 4176697 h 4218526"/>
                <a:gd name="connsiteX1" fmla="*/ 1204141 w 4440846"/>
                <a:gd name="connsiteY1" fmla="*/ 4024297 h 4218526"/>
                <a:gd name="connsiteX2" fmla="*/ 675223 w 4440846"/>
                <a:gd name="connsiteY2" fmla="*/ 3540203 h 4218526"/>
                <a:gd name="connsiteX3" fmla="*/ 146305 w 4440846"/>
                <a:gd name="connsiteY3" fmla="*/ 3253332 h 4218526"/>
                <a:gd name="connsiteX4" fmla="*/ 11835 w 4440846"/>
                <a:gd name="connsiteY4" fmla="*/ 2572015 h 4218526"/>
                <a:gd name="connsiteX5" fmla="*/ 65623 w 4440846"/>
                <a:gd name="connsiteY5" fmla="*/ 2007238 h 4218526"/>
                <a:gd name="connsiteX6" fmla="*/ 531788 w 4440846"/>
                <a:gd name="connsiteY6" fmla="*/ 1881732 h 4218526"/>
                <a:gd name="connsiteX7" fmla="*/ 962094 w 4440846"/>
                <a:gd name="connsiteY7" fmla="*/ 1801050 h 4218526"/>
                <a:gd name="connsiteX8" fmla="*/ 1033811 w 4440846"/>
                <a:gd name="connsiteY8" fmla="*/ 1299026 h 4218526"/>
                <a:gd name="connsiteX9" fmla="*/ 1123458 w 4440846"/>
                <a:gd name="connsiteY9" fmla="*/ 1030085 h 4218526"/>
                <a:gd name="connsiteX10" fmla="*/ 1724094 w 4440846"/>
                <a:gd name="connsiteY10" fmla="*/ 1030085 h 4218526"/>
                <a:gd name="connsiteX11" fmla="*/ 1867529 w 4440846"/>
                <a:gd name="connsiteY11" fmla="*/ 877685 h 4218526"/>
                <a:gd name="connsiteX12" fmla="*/ 2288870 w 4440846"/>
                <a:gd name="connsiteY12" fmla="*/ 859756 h 4218526"/>
                <a:gd name="connsiteX13" fmla="*/ 2441270 w 4440846"/>
                <a:gd name="connsiteY13" fmla="*/ 1021120 h 4218526"/>
                <a:gd name="connsiteX14" fmla="*/ 2710211 w 4440846"/>
                <a:gd name="connsiteY14" fmla="*/ 1039050 h 4218526"/>
                <a:gd name="connsiteX15" fmla="*/ 2790894 w 4440846"/>
                <a:gd name="connsiteY15" fmla="*/ 949403 h 4218526"/>
                <a:gd name="connsiteX16" fmla="*/ 2710211 w 4440846"/>
                <a:gd name="connsiteY16" fmla="*/ 734250 h 4218526"/>
                <a:gd name="connsiteX17" fmla="*/ 2737105 w 4440846"/>
                <a:gd name="connsiteY17" fmla="*/ 223262 h 4218526"/>
                <a:gd name="connsiteX18" fmla="*/ 2781929 w 4440846"/>
                <a:gd name="connsiteY18" fmla="*/ 17073 h 4218526"/>
                <a:gd name="connsiteX19" fmla="*/ 3230164 w 4440846"/>
                <a:gd name="connsiteY19" fmla="*/ 17073 h 4218526"/>
                <a:gd name="connsiteX20" fmla="*/ 3552894 w 4440846"/>
                <a:gd name="connsiteY20" fmla="*/ 61897 h 4218526"/>
                <a:gd name="connsiteX21" fmla="*/ 3615647 w 4440846"/>
                <a:gd name="connsiteY21" fmla="*/ 375662 h 4218526"/>
                <a:gd name="connsiteX22" fmla="*/ 3884588 w 4440846"/>
                <a:gd name="connsiteY22" fmla="*/ 510132 h 4218526"/>
                <a:gd name="connsiteX23" fmla="*/ 4359717 w 4440846"/>
                <a:gd name="connsiteY23" fmla="*/ 563920 h 4218526"/>
                <a:gd name="connsiteX24" fmla="*/ 4404541 w 4440846"/>
                <a:gd name="connsiteY24" fmla="*/ 868720 h 4218526"/>
                <a:gd name="connsiteX25" fmla="*/ 3983199 w 4440846"/>
                <a:gd name="connsiteY25" fmla="*/ 994226 h 4218526"/>
                <a:gd name="connsiteX26" fmla="*/ 3077764 w 4440846"/>
                <a:gd name="connsiteY26" fmla="*/ 967332 h 4218526"/>
                <a:gd name="connsiteX27" fmla="*/ 2943294 w 4440846"/>
                <a:gd name="connsiteY27" fmla="*/ 940438 h 4218526"/>
                <a:gd name="connsiteX28" fmla="*/ 2853647 w 4440846"/>
                <a:gd name="connsiteY28" fmla="*/ 1039050 h 4218526"/>
                <a:gd name="connsiteX29" fmla="*/ 3472211 w 4440846"/>
                <a:gd name="connsiteY29" fmla="*/ 1074909 h 4218526"/>
                <a:gd name="connsiteX30" fmla="*/ 3579788 w 4440846"/>
                <a:gd name="connsiteY30" fmla="*/ 1191450 h 4218526"/>
                <a:gd name="connsiteX31" fmla="*/ 3579788 w 4440846"/>
                <a:gd name="connsiteY31" fmla="*/ 1657615 h 4218526"/>
                <a:gd name="connsiteX32" fmla="*/ 3660470 w 4440846"/>
                <a:gd name="connsiteY32" fmla="*/ 1872768 h 4218526"/>
                <a:gd name="connsiteX33" fmla="*/ 3839764 w 4440846"/>
                <a:gd name="connsiteY33" fmla="*/ 2007238 h 4218526"/>
                <a:gd name="connsiteX34" fmla="*/ 3884588 w 4440846"/>
                <a:gd name="connsiteY34" fmla="*/ 2572015 h 4218526"/>
                <a:gd name="connsiteX35" fmla="*/ 3848729 w 4440846"/>
                <a:gd name="connsiteY35" fmla="*/ 3091968 h 4218526"/>
                <a:gd name="connsiteX36" fmla="*/ 3660470 w 4440846"/>
                <a:gd name="connsiteY36" fmla="*/ 3271262 h 4218526"/>
                <a:gd name="connsiteX37" fmla="*/ 3615647 w 4440846"/>
                <a:gd name="connsiteY37" fmla="*/ 3701568 h 4218526"/>
                <a:gd name="connsiteX38" fmla="*/ 3561858 w 4440846"/>
                <a:gd name="connsiteY38" fmla="*/ 4176697 h 4218526"/>
                <a:gd name="connsiteX39" fmla="*/ 2889505 w 4440846"/>
                <a:gd name="connsiteY39" fmla="*/ 4194626 h 4218526"/>
                <a:gd name="connsiteX40" fmla="*/ 2279905 w 4440846"/>
                <a:gd name="connsiteY40" fmla="*/ 4185662 h 4218526"/>
                <a:gd name="connsiteX41" fmla="*/ 1876494 w 4440846"/>
                <a:gd name="connsiteY41" fmla="*/ 4176697 h 421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4440846" h="4218526">
                  <a:moveTo>
                    <a:pt x="1876494" y="4176697"/>
                  </a:moveTo>
                  <a:cubicBezTo>
                    <a:pt x="1640423" y="4153538"/>
                    <a:pt x="1404353" y="4130379"/>
                    <a:pt x="1204141" y="4024297"/>
                  </a:cubicBezTo>
                  <a:cubicBezTo>
                    <a:pt x="1003929" y="3918215"/>
                    <a:pt x="851529" y="3668697"/>
                    <a:pt x="675223" y="3540203"/>
                  </a:cubicBezTo>
                  <a:cubicBezTo>
                    <a:pt x="498917" y="3411709"/>
                    <a:pt x="256870" y="3414697"/>
                    <a:pt x="146305" y="3253332"/>
                  </a:cubicBezTo>
                  <a:cubicBezTo>
                    <a:pt x="35740" y="3091967"/>
                    <a:pt x="25282" y="2779697"/>
                    <a:pt x="11835" y="2572015"/>
                  </a:cubicBezTo>
                  <a:cubicBezTo>
                    <a:pt x="-1612" y="2364333"/>
                    <a:pt x="-21036" y="2122285"/>
                    <a:pt x="65623" y="2007238"/>
                  </a:cubicBezTo>
                  <a:cubicBezTo>
                    <a:pt x="152282" y="1892191"/>
                    <a:pt x="382376" y="1916097"/>
                    <a:pt x="531788" y="1881732"/>
                  </a:cubicBezTo>
                  <a:cubicBezTo>
                    <a:pt x="681200" y="1847367"/>
                    <a:pt x="878423" y="1898168"/>
                    <a:pt x="962094" y="1801050"/>
                  </a:cubicBezTo>
                  <a:cubicBezTo>
                    <a:pt x="1045764" y="1703932"/>
                    <a:pt x="1006917" y="1427520"/>
                    <a:pt x="1033811" y="1299026"/>
                  </a:cubicBezTo>
                  <a:cubicBezTo>
                    <a:pt x="1060705" y="1170532"/>
                    <a:pt x="1008411" y="1074908"/>
                    <a:pt x="1123458" y="1030085"/>
                  </a:cubicBezTo>
                  <a:cubicBezTo>
                    <a:pt x="1238505" y="985262"/>
                    <a:pt x="1600082" y="1055485"/>
                    <a:pt x="1724094" y="1030085"/>
                  </a:cubicBezTo>
                  <a:cubicBezTo>
                    <a:pt x="1848106" y="1004685"/>
                    <a:pt x="1773400" y="906073"/>
                    <a:pt x="1867529" y="877685"/>
                  </a:cubicBezTo>
                  <a:cubicBezTo>
                    <a:pt x="1961658" y="849297"/>
                    <a:pt x="2193247" y="835850"/>
                    <a:pt x="2288870" y="859756"/>
                  </a:cubicBezTo>
                  <a:cubicBezTo>
                    <a:pt x="2384493" y="883662"/>
                    <a:pt x="2371047" y="991238"/>
                    <a:pt x="2441270" y="1021120"/>
                  </a:cubicBezTo>
                  <a:cubicBezTo>
                    <a:pt x="2511493" y="1051002"/>
                    <a:pt x="2651940" y="1051003"/>
                    <a:pt x="2710211" y="1039050"/>
                  </a:cubicBezTo>
                  <a:cubicBezTo>
                    <a:pt x="2768482" y="1027097"/>
                    <a:pt x="2790894" y="1000203"/>
                    <a:pt x="2790894" y="949403"/>
                  </a:cubicBezTo>
                  <a:cubicBezTo>
                    <a:pt x="2790894" y="898603"/>
                    <a:pt x="2719176" y="855273"/>
                    <a:pt x="2710211" y="734250"/>
                  </a:cubicBezTo>
                  <a:cubicBezTo>
                    <a:pt x="2701246" y="613226"/>
                    <a:pt x="2725152" y="342791"/>
                    <a:pt x="2737105" y="223262"/>
                  </a:cubicBezTo>
                  <a:cubicBezTo>
                    <a:pt x="2749058" y="103732"/>
                    <a:pt x="2699752" y="51438"/>
                    <a:pt x="2781929" y="17073"/>
                  </a:cubicBezTo>
                  <a:cubicBezTo>
                    <a:pt x="2864106" y="-17292"/>
                    <a:pt x="3101670" y="9602"/>
                    <a:pt x="3230164" y="17073"/>
                  </a:cubicBezTo>
                  <a:cubicBezTo>
                    <a:pt x="3358658" y="24544"/>
                    <a:pt x="3488647" y="2132"/>
                    <a:pt x="3552894" y="61897"/>
                  </a:cubicBezTo>
                  <a:cubicBezTo>
                    <a:pt x="3617141" y="121662"/>
                    <a:pt x="3560365" y="300956"/>
                    <a:pt x="3615647" y="375662"/>
                  </a:cubicBezTo>
                  <a:cubicBezTo>
                    <a:pt x="3670929" y="450368"/>
                    <a:pt x="3760576" y="478756"/>
                    <a:pt x="3884588" y="510132"/>
                  </a:cubicBezTo>
                  <a:cubicBezTo>
                    <a:pt x="4008600" y="541508"/>
                    <a:pt x="4273058" y="504155"/>
                    <a:pt x="4359717" y="563920"/>
                  </a:cubicBezTo>
                  <a:cubicBezTo>
                    <a:pt x="4446376" y="623685"/>
                    <a:pt x="4467294" y="797002"/>
                    <a:pt x="4404541" y="868720"/>
                  </a:cubicBezTo>
                  <a:cubicBezTo>
                    <a:pt x="4341788" y="940438"/>
                    <a:pt x="4204329" y="977791"/>
                    <a:pt x="3983199" y="994226"/>
                  </a:cubicBezTo>
                  <a:cubicBezTo>
                    <a:pt x="3762070" y="1010661"/>
                    <a:pt x="3251081" y="976297"/>
                    <a:pt x="3077764" y="967332"/>
                  </a:cubicBezTo>
                  <a:cubicBezTo>
                    <a:pt x="2904447" y="958367"/>
                    <a:pt x="2980647" y="928485"/>
                    <a:pt x="2943294" y="940438"/>
                  </a:cubicBezTo>
                  <a:cubicBezTo>
                    <a:pt x="2905941" y="952391"/>
                    <a:pt x="2765494" y="1016638"/>
                    <a:pt x="2853647" y="1039050"/>
                  </a:cubicBezTo>
                  <a:cubicBezTo>
                    <a:pt x="2941800" y="1061462"/>
                    <a:pt x="3351188" y="1049509"/>
                    <a:pt x="3472211" y="1074909"/>
                  </a:cubicBezTo>
                  <a:cubicBezTo>
                    <a:pt x="3593235" y="1100309"/>
                    <a:pt x="3561858" y="1094332"/>
                    <a:pt x="3579788" y="1191450"/>
                  </a:cubicBezTo>
                  <a:cubicBezTo>
                    <a:pt x="3597718" y="1288568"/>
                    <a:pt x="3566341" y="1544062"/>
                    <a:pt x="3579788" y="1657615"/>
                  </a:cubicBezTo>
                  <a:cubicBezTo>
                    <a:pt x="3593235" y="1771168"/>
                    <a:pt x="3617141" y="1814498"/>
                    <a:pt x="3660470" y="1872768"/>
                  </a:cubicBezTo>
                  <a:cubicBezTo>
                    <a:pt x="3703799" y="1931038"/>
                    <a:pt x="3802411" y="1890697"/>
                    <a:pt x="3839764" y="2007238"/>
                  </a:cubicBezTo>
                  <a:cubicBezTo>
                    <a:pt x="3877117" y="2123779"/>
                    <a:pt x="3883094" y="2391227"/>
                    <a:pt x="3884588" y="2572015"/>
                  </a:cubicBezTo>
                  <a:cubicBezTo>
                    <a:pt x="3886082" y="2752803"/>
                    <a:pt x="3886082" y="2975427"/>
                    <a:pt x="3848729" y="3091968"/>
                  </a:cubicBezTo>
                  <a:cubicBezTo>
                    <a:pt x="3811376" y="3208509"/>
                    <a:pt x="3699317" y="3169662"/>
                    <a:pt x="3660470" y="3271262"/>
                  </a:cubicBezTo>
                  <a:cubicBezTo>
                    <a:pt x="3621623" y="3372862"/>
                    <a:pt x="3632082" y="3550662"/>
                    <a:pt x="3615647" y="3701568"/>
                  </a:cubicBezTo>
                  <a:cubicBezTo>
                    <a:pt x="3599212" y="3852474"/>
                    <a:pt x="3682882" y="4094521"/>
                    <a:pt x="3561858" y="4176697"/>
                  </a:cubicBezTo>
                  <a:cubicBezTo>
                    <a:pt x="3440834" y="4258873"/>
                    <a:pt x="2889505" y="4194626"/>
                    <a:pt x="2889505" y="4194626"/>
                  </a:cubicBezTo>
                  <a:lnTo>
                    <a:pt x="2279905" y="4185662"/>
                  </a:lnTo>
                  <a:lnTo>
                    <a:pt x="1876494" y="4176697"/>
                  </a:lnTo>
                  <a:close/>
                </a:path>
              </a:pathLst>
            </a:custGeom>
            <a:solidFill>
              <a:srgbClr val="AF53E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C407DA2-7A04-B425-FF28-2B8EAA3E75BF}"/>
                </a:ext>
              </a:extLst>
            </p:cNvPr>
            <p:cNvSpPr txBox="1"/>
            <p:nvPr/>
          </p:nvSpPr>
          <p:spPr>
            <a:xfrm>
              <a:off x="6164032" y="2808814"/>
              <a:ext cx="1371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600" b="1" dirty="0">
                  <a:solidFill>
                    <a:srgbClr val="7030A0"/>
                  </a:solidFill>
                  <a:latin typeface="+mj-lt"/>
                </a:rPr>
                <a:t>Similar movies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5CCF6CA-A2D9-4253-D782-E649FBD01DE0}"/>
                </a:ext>
              </a:extLst>
            </p:cNvPr>
            <p:cNvSpPr txBox="1"/>
            <p:nvPr/>
          </p:nvSpPr>
          <p:spPr>
            <a:xfrm>
              <a:off x="5231789" y="1654988"/>
              <a:ext cx="18707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7030A0"/>
                  </a:solidFill>
                  <a:latin typeface="+mj-lt"/>
                </a:rPr>
                <a:t>Content-Based Filtering</a:t>
              </a:r>
            </a:p>
            <a:p>
              <a:r>
                <a:rPr lang="en-US" sz="1100" b="1" dirty="0">
                  <a:solidFill>
                    <a:srgbClr val="7030A0"/>
                  </a:solidFill>
                  <a:latin typeface="+mj-lt"/>
                </a:rPr>
                <a:t>(Movie’s features)</a:t>
              </a:r>
              <a:endParaRPr lang="en-TH" sz="1100" b="1" dirty="0">
                <a:solidFill>
                  <a:srgbClr val="7030A0"/>
                </a:solidFill>
                <a:latin typeface="+mj-lt"/>
              </a:endParaRP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96BD6CBA-627F-C7CD-C724-26E6E6593D69}"/>
                </a:ext>
              </a:extLst>
            </p:cNvPr>
            <p:cNvGrpSpPr/>
            <p:nvPr/>
          </p:nvGrpSpPr>
          <p:grpSpPr>
            <a:xfrm>
              <a:off x="7291447" y="1126131"/>
              <a:ext cx="1619060" cy="1009604"/>
              <a:chOff x="8734773" y="3396942"/>
              <a:chExt cx="1619060" cy="10096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6B9DE73-663D-20F9-4C51-3918A34EDAB9}"/>
                  </a:ext>
                </a:extLst>
              </p:cNvPr>
              <p:cNvSpPr txBox="1"/>
              <p:nvPr/>
            </p:nvSpPr>
            <p:spPr>
              <a:xfrm>
                <a:off x="8734773" y="3396942"/>
                <a:ext cx="139534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TH" sz="1400" b="1" dirty="0">
                    <a:solidFill>
                      <a:srgbClr val="7030A0"/>
                    </a:solidFill>
                    <a:latin typeface="+mj-lt"/>
                  </a:rPr>
                  <a:t>Problems</a:t>
                </a:r>
              </a:p>
              <a:p>
                <a:r>
                  <a:rPr lang="en-TH" sz="1400" b="1" strike="sngStrike" dirty="0">
                    <a:solidFill>
                      <a:srgbClr val="7030A0"/>
                    </a:solidFill>
                    <a:latin typeface="+mj-lt"/>
                  </a:rPr>
                  <a:t>Cold start</a:t>
                </a:r>
              </a:p>
              <a:p>
                <a:r>
                  <a:rPr lang="en-TH" sz="1400" b="1" strike="sngStrike" dirty="0">
                    <a:solidFill>
                      <a:srgbClr val="7030A0"/>
                    </a:solidFill>
                    <a:latin typeface="+mj-lt"/>
                  </a:rPr>
                  <a:t>Data sparsity</a:t>
                </a:r>
              </a:p>
              <a:p>
                <a:r>
                  <a:rPr lang="en-TH" sz="1400" b="1" dirty="0">
                    <a:solidFill>
                      <a:srgbClr val="7030A0"/>
                    </a:solidFill>
                    <a:latin typeface="+mj-lt"/>
                  </a:rPr>
                  <a:t>Lack of diversity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FFF79B7-7435-CDB6-86D8-376F528112F9}"/>
                  </a:ext>
                </a:extLst>
              </p:cNvPr>
              <p:cNvGrpSpPr/>
              <p:nvPr/>
            </p:nvGrpSpPr>
            <p:grpSpPr>
              <a:xfrm>
                <a:off x="10007703" y="3821771"/>
                <a:ext cx="346130" cy="584775"/>
                <a:chOff x="1271014" y="1871444"/>
                <a:chExt cx="346130" cy="584775"/>
              </a:xfrm>
            </p:grpSpPr>
            <p:sp>
              <p:nvSpPr>
                <p:cNvPr id="88" name="Explosion 2 87">
                  <a:extLst>
                    <a:ext uri="{FF2B5EF4-FFF2-40B4-BE49-F238E27FC236}">
                      <a16:creationId xmlns:a16="http://schemas.microsoft.com/office/drawing/2014/main" id="{E5056984-6A93-1BB3-1437-5F223A375849}"/>
                    </a:ext>
                  </a:extLst>
                </p:cNvPr>
                <p:cNvSpPr/>
                <p:nvPr/>
              </p:nvSpPr>
              <p:spPr>
                <a:xfrm rot="1042449">
                  <a:off x="1273572" y="2037624"/>
                  <a:ext cx="343572" cy="343572"/>
                </a:xfrm>
                <a:prstGeom prst="irregularSeal2">
                  <a:avLst/>
                </a:prstGeom>
                <a:solidFill>
                  <a:srgbClr val="FFFF00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TH"/>
                </a:p>
              </p:txBody>
            </p: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D85627A-94F7-B3E6-FAAF-455629E86A37}"/>
                    </a:ext>
                  </a:extLst>
                </p:cNvPr>
                <p:cNvSpPr txBox="1"/>
                <p:nvPr/>
              </p:nvSpPr>
              <p:spPr>
                <a:xfrm>
                  <a:off x="1271014" y="1871444"/>
                  <a:ext cx="31130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TH" sz="3200" dirty="0">
                      <a:solidFill>
                        <a:srgbClr val="FF0000"/>
                      </a:solidFill>
                      <a:latin typeface="Cooper Black" panose="0208090404030B020404" pitchFamily="18" charset="77"/>
                      <a:ea typeface="Noteworthy Light" panose="02000400000000000000" pitchFamily="2" charset="77"/>
                    </a:rPr>
                    <a:t>!</a:t>
                  </a:r>
                </a:p>
              </p:txBody>
            </p:sp>
          </p:grpSp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02E2581-B84D-BCA7-8534-7393D27F7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4093" y="3126615"/>
              <a:ext cx="652046" cy="981500"/>
            </a:xfrm>
            <a:prstGeom prst="rect">
              <a:avLst/>
            </a:prstGeom>
          </p:spPr>
        </p:pic>
        <p:cxnSp>
          <p:nvCxnSpPr>
            <p:cNvPr id="74" name="Elbow Connector 73">
              <a:extLst>
                <a:ext uri="{FF2B5EF4-FFF2-40B4-BE49-F238E27FC236}">
                  <a16:creationId xmlns:a16="http://schemas.microsoft.com/office/drawing/2014/main" id="{268D62E7-28BA-3CAC-13C2-880C33571DF6}"/>
                </a:ext>
              </a:extLst>
            </p:cNvPr>
            <p:cNvCxnSpPr>
              <a:cxnSpLocks/>
              <a:stCxn id="133" idx="2"/>
              <a:endCxn id="11" idx="2"/>
            </p:cNvCxnSpPr>
            <p:nvPr/>
          </p:nvCxnSpPr>
          <p:spPr>
            <a:xfrm rot="5400000">
              <a:off x="4776823" y="1710472"/>
              <a:ext cx="679168" cy="5919814"/>
            </a:xfrm>
            <a:prstGeom prst="bentConnector3">
              <a:avLst>
                <a:gd name="adj1" fmla="val 13365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86121C1-A62D-0666-6F2F-4C93BEFAEB3B}"/>
                </a:ext>
              </a:extLst>
            </p:cNvPr>
            <p:cNvSpPr txBox="1"/>
            <p:nvPr/>
          </p:nvSpPr>
          <p:spPr>
            <a:xfrm>
              <a:off x="5754349" y="4776729"/>
              <a:ext cx="2325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latin typeface="+mj-lt"/>
                </a:rPr>
                <a:t>Recommend Movie C (most similar movie of Movie B) to User B</a:t>
              </a:r>
              <a:endParaRPr lang="en-TH" sz="1200" b="1" dirty="0">
                <a:latin typeface="+mj-lt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FA0C7A1E-6246-1D15-5624-C22016734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51028" y="2050305"/>
              <a:ext cx="447858" cy="447858"/>
            </a:xfrm>
            <a:prstGeom prst="rect">
              <a:avLst/>
            </a:prstGeom>
          </p:spPr>
        </p:pic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ABA7E41E-F97B-0A3D-1CBE-7DEDEE49DE5F}"/>
                </a:ext>
              </a:extLst>
            </p:cNvPr>
            <p:cNvCxnSpPr>
              <a:cxnSpLocks/>
              <a:stCxn id="9" idx="3"/>
              <a:endCxn id="100" idx="1"/>
            </p:cNvCxnSpPr>
            <p:nvPr/>
          </p:nvCxnSpPr>
          <p:spPr>
            <a:xfrm flipV="1">
              <a:off x="5368403" y="2274234"/>
              <a:ext cx="1082625" cy="1343132"/>
            </a:xfrm>
            <a:prstGeom prst="bentConnector3">
              <a:avLst>
                <a:gd name="adj1" fmla="val 34267"/>
              </a:avLst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>
              <a:extLst>
                <a:ext uri="{FF2B5EF4-FFF2-40B4-BE49-F238E27FC236}">
                  <a16:creationId xmlns:a16="http://schemas.microsoft.com/office/drawing/2014/main" id="{EE3E2F2C-EB93-91AD-253B-ABB16F01C4DC}"/>
                </a:ext>
              </a:extLst>
            </p:cNvPr>
            <p:cNvCxnSpPr>
              <a:cxnSpLocks/>
              <a:stCxn id="100" idx="3"/>
              <a:endCxn id="58" idx="0"/>
            </p:cNvCxnSpPr>
            <p:nvPr/>
          </p:nvCxnSpPr>
          <p:spPr>
            <a:xfrm>
              <a:off x="6898886" y="2274234"/>
              <a:ext cx="1181230" cy="852381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1B4EF71-FE17-DE99-4849-378C6C1BAF81}"/>
                </a:ext>
              </a:extLst>
            </p:cNvPr>
            <p:cNvSpPr txBox="1"/>
            <p:nvPr/>
          </p:nvSpPr>
          <p:spPr>
            <a:xfrm>
              <a:off x="6070494" y="2469453"/>
              <a:ext cx="11966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200" dirty="0">
                  <a:latin typeface="+mj-lt"/>
                </a:rPr>
                <a:t>Movie’s features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05B3CCF-621D-9168-6D11-FC3B13BA7230}"/>
                </a:ext>
              </a:extLst>
            </p:cNvPr>
            <p:cNvSpPr txBox="1"/>
            <p:nvPr/>
          </p:nvSpPr>
          <p:spPr>
            <a:xfrm>
              <a:off x="7732694" y="4053796"/>
              <a:ext cx="687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200" b="1" dirty="0">
                  <a:latin typeface="+mj-lt"/>
                </a:rPr>
                <a:t>Movie C</a:t>
              </a: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17BCEF4-73F8-571C-6245-F5648D00D58F}"/>
              </a:ext>
            </a:extLst>
          </p:cNvPr>
          <p:cNvGrpSpPr/>
          <p:nvPr/>
        </p:nvGrpSpPr>
        <p:grpSpPr>
          <a:xfrm>
            <a:off x="2360445" y="1697234"/>
            <a:ext cx="2065052" cy="2876663"/>
            <a:chOff x="2360445" y="1697234"/>
            <a:chExt cx="2065052" cy="2876663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43918DC9-6241-D01D-A625-6E43DA205496}"/>
                </a:ext>
              </a:extLst>
            </p:cNvPr>
            <p:cNvSpPr/>
            <p:nvPr/>
          </p:nvSpPr>
          <p:spPr>
            <a:xfrm>
              <a:off x="2383083" y="2666376"/>
              <a:ext cx="1904378" cy="1907521"/>
            </a:xfrm>
            <a:custGeom>
              <a:avLst/>
              <a:gdLst>
                <a:gd name="connsiteX0" fmla="*/ 158435 w 1904378"/>
                <a:gd name="connsiteY0" fmla="*/ 1903458 h 1907521"/>
                <a:gd name="connsiteX1" fmla="*/ 15000 w 1904378"/>
                <a:gd name="connsiteY1" fmla="*/ 1822776 h 1907521"/>
                <a:gd name="connsiteX2" fmla="*/ 104647 w 1904378"/>
                <a:gd name="connsiteY2" fmla="*/ 1697270 h 1907521"/>
                <a:gd name="connsiteX3" fmla="*/ 759070 w 1904378"/>
                <a:gd name="connsiteY3" fmla="*/ 1679340 h 1907521"/>
                <a:gd name="connsiteX4" fmla="*/ 794929 w 1904378"/>
                <a:gd name="connsiteY4" fmla="*/ 989058 h 1907521"/>
                <a:gd name="connsiteX5" fmla="*/ 794929 w 1904378"/>
                <a:gd name="connsiteY5" fmla="*/ 504964 h 1907521"/>
                <a:gd name="connsiteX6" fmla="*/ 454270 w 1904378"/>
                <a:gd name="connsiteY6" fmla="*/ 227058 h 1907521"/>
                <a:gd name="connsiteX7" fmla="*/ 59823 w 1904378"/>
                <a:gd name="connsiteY7" fmla="*/ 200164 h 1907521"/>
                <a:gd name="connsiteX8" fmla="*/ 15000 w 1904378"/>
                <a:gd name="connsiteY8" fmla="*/ 74658 h 1907521"/>
                <a:gd name="connsiteX9" fmla="*/ 194294 w 1904378"/>
                <a:gd name="connsiteY9" fmla="*/ 20870 h 1907521"/>
                <a:gd name="connsiteX10" fmla="*/ 1090764 w 1904378"/>
                <a:gd name="connsiteY10" fmla="*/ 29835 h 1907521"/>
                <a:gd name="connsiteX11" fmla="*/ 1198341 w 1904378"/>
                <a:gd name="connsiteY11" fmla="*/ 361529 h 1907521"/>
                <a:gd name="connsiteX12" fmla="*/ 1350741 w 1904378"/>
                <a:gd name="connsiteY12" fmla="*/ 495999 h 1907521"/>
                <a:gd name="connsiteX13" fmla="*/ 1843800 w 1904378"/>
                <a:gd name="connsiteY13" fmla="*/ 540823 h 1907521"/>
                <a:gd name="connsiteX14" fmla="*/ 1879658 w 1904378"/>
                <a:gd name="connsiteY14" fmla="*/ 773905 h 1907521"/>
                <a:gd name="connsiteX15" fmla="*/ 1691400 w 1904378"/>
                <a:gd name="connsiteY15" fmla="*/ 1320752 h 1907521"/>
                <a:gd name="connsiteX16" fmla="*/ 1404529 w 1904378"/>
                <a:gd name="connsiteY16" fmla="*/ 1347646 h 1907521"/>
                <a:gd name="connsiteX17" fmla="*/ 1252129 w 1904378"/>
                <a:gd name="connsiteY17" fmla="*/ 1491082 h 1907521"/>
                <a:gd name="connsiteX18" fmla="*/ 1198341 w 1904378"/>
                <a:gd name="connsiteY18" fmla="*/ 1768987 h 1907521"/>
                <a:gd name="connsiteX19" fmla="*/ 1108694 w 1904378"/>
                <a:gd name="connsiteY19" fmla="*/ 1894493 h 1907521"/>
                <a:gd name="connsiteX20" fmla="*/ 525988 w 1904378"/>
                <a:gd name="connsiteY20" fmla="*/ 1894493 h 1907521"/>
                <a:gd name="connsiteX21" fmla="*/ 158435 w 1904378"/>
                <a:gd name="connsiteY21" fmla="*/ 1903458 h 1907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4378" h="1907521">
                  <a:moveTo>
                    <a:pt x="158435" y="1903458"/>
                  </a:moveTo>
                  <a:cubicBezTo>
                    <a:pt x="73270" y="1891505"/>
                    <a:pt x="23965" y="1857141"/>
                    <a:pt x="15000" y="1822776"/>
                  </a:cubicBezTo>
                  <a:cubicBezTo>
                    <a:pt x="6035" y="1788411"/>
                    <a:pt x="-19365" y="1721176"/>
                    <a:pt x="104647" y="1697270"/>
                  </a:cubicBezTo>
                  <a:cubicBezTo>
                    <a:pt x="228659" y="1673364"/>
                    <a:pt x="644023" y="1797375"/>
                    <a:pt x="759070" y="1679340"/>
                  </a:cubicBezTo>
                  <a:cubicBezTo>
                    <a:pt x="874117" y="1561305"/>
                    <a:pt x="788953" y="1184787"/>
                    <a:pt x="794929" y="989058"/>
                  </a:cubicBezTo>
                  <a:cubicBezTo>
                    <a:pt x="800905" y="793329"/>
                    <a:pt x="851705" y="631964"/>
                    <a:pt x="794929" y="504964"/>
                  </a:cubicBezTo>
                  <a:cubicBezTo>
                    <a:pt x="738153" y="377964"/>
                    <a:pt x="576788" y="277858"/>
                    <a:pt x="454270" y="227058"/>
                  </a:cubicBezTo>
                  <a:cubicBezTo>
                    <a:pt x="331752" y="176258"/>
                    <a:pt x="133035" y="225564"/>
                    <a:pt x="59823" y="200164"/>
                  </a:cubicBezTo>
                  <a:cubicBezTo>
                    <a:pt x="-13389" y="174764"/>
                    <a:pt x="-7412" y="104540"/>
                    <a:pt x="15000" y="74658"/>
                  </a:cubicBezTo>
                  <a:cubicBezTo>
                    <a:pt x="37412" y="44776"/>
                    <a:pt x="15000" y="28340"/>
                    <a:pt x="194294" y="20870"/>
                  </a:cubicBezTo>
                  <a:cubicBezTo>
                    <a:pt x="373588" y="13399"/>
                    <a:pt x="923423" y="-26942"/>
                    <a:pt x="1090764" y="29835"/>
                  </a:cubicBezTo>
                  <a:cubicBezTo>
                    <a:pt x="1258105" y="86611"/>
                    <a:pt x="1155012" y="283835"/>
                    <a:pt x="1198341" y="361529"/>
                  </a:cubicBezTo>
                  <a:cubicBezTo>
                    <a:pt x="1241670" y="439223"/>
                    <a:pt x="1243165" y="466117"/>
                    <a:pt x="1350741" y="495999"/>
                  </a:cubicBezTo>
                  <a:cubicBezTo>
                    <a:pt x="1458317" y="525881"/>
                    <a:pt x="1755647" y="494505"/>
                    <a:pt x="1843800" y="540823"/>
                  </a:cubicBezTo>
                  <a:cubicBezTo>
                    <a:pt x="1931953" y="587141"/>
                    <a:pt x="1905058" y="643917"/>
                    <a:pt x="1879658" y="773905"/>
                  </a:cubicBezTo>
                  <a:cubicBezTo>
                    <a:pt x="1854258" y="903893"/>
                    <a:pt x="1770588" y="1225129"/>
                    <a:pt x="1691400" y="1320752"/>
                  </a:cubicBezTo>
                  <a:cubicBezTo>
                    <a:pt x="1612212" y="1416375"/>
                    <a:pt x="1477741" y="1319258"/>
                    <a:pt x="1404529" y="1347646"/>
                  </a:cubicBezTo>
                  <a:cubicBezTo>
                    <a:pt x="1331317" y="1376034"/>
                    <a:pt x="1286494" y="1420859"/>
                    <a:pt x="1252129" y="1491082"/>
                  </a:cubicBezTo>
                  <a:cubicBezTo>
                    <a:pt x="1217764" y="1561305"/>
                    <a:pt x="1222247" y="1701752"/>
                    <a:pt x="1198341" y="1768987"/>
                  </a:cubicBezTo>
                  <a:cubicBezTo>
                    <a:pt x="1174435" y="1836222"/>
                    <a:pt x="1220753" y="1873575"/>
                    <a:pt x="1108694" y="1894493"/>
                  </a:cubicBezTo>
                  <a:cubicBezTo>
                    <a:pt x="996635" y="1915411"/>
                    <a:pt x="682870" y="1891505"/>
                    <a:pt x="525988" y="1894493"/>
                  </a:cubicBezTo>
                  <a:cubicBezTo>
                    <a:pt x="369106" y="1897481"/>
                    <a:pt x="243600" y="1915411"/>
                    <a:pt x="158435" y="1903458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BBE40B-411F-D11F-D0C5-F13F83275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9391" y="3119424"/>
              <a:ext cx="475787" cy="475787"/>
            </a:xfrm>
            <a:prstGeom prst="rect">
              <a:avLst/>
            </a:prstGeom>
          </p:spPr>
        </p:pic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F4D317AB-1565-0A7E-F8D7-2B06A949D597}"/>
                </a:ext>
              </a:extLst>
            </p:cNvPr>
            <p:cNvCxnSpPr>
              <a:cxnSpLocks/>
              <a:stCxn id="3" idx="3"/>
              <a:endCxn id="7" idx="0"/>
            </p:cNvCxnSpPr>
            <p:nvPr/>
          </p:nvCxnSpPr>
          <p:spPr>
            <a:xfrm>
              <a:off x="2442393" y="2787310"/>
              <a:ext cx="1044892" cy="332114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4DA33191-2CEA-BDD1-C8E5-DFF89219C35E}"/>
                </a:ext>
              </a:extLst>
            </p:cNvPr>
            <p:cNvCxnSpPr>
              <a:cxnSpLocks/>
              <a:endCxn id="4" idx="3"/>
            </p:cNvCxnSpPr>
            <p:nvPr/>
          </p:nvCxnSpPr>
          <p:spPr>
            <a:xfrm rot="5400000">
              <a:off x="2796521" y="3774290"/>
              <a:ext cx="338991" cy="1047247"/>
            </a:xfrm>
            <a:prstGeom prst="bentConnector2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915F11D-9FEC-CE72-428C-0C1E649D6A44}"/>
                </a:ext>
              </a:extLst>
            </p:cNvPr>
            <p:cNvSpPr txBox="1"/>
            <p:nvPr/>
          </p:nvSpPr>
          <p:spPr>
            <a:xfrm>
              <a:off x="3688764" y="3178981"/>
              <a:ext cx="6447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200" dirty="0">
                  <a:latin typeface="+mj-lt"/>
                </a:rPr>
                <a:t>Gender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189DF4C-A8CF-4371-5695-550DEE814495}"/>
                </a:ext>
              </a:extLst>
            </p:cNvPr>
            <p:cNvSpPr txBox="1"/>
            <p:nvPr/>
          </p:nvSpPr>
          <p:spPr>
            <a:xfrm>
              <a:off x="3705818" y="3726929"/>
              <a:ext cx="4175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200" dirty="0">
                  <a:latin typeface="+mj-lt"/>
                </a:rPr>
                <a:t>Age</a:t>
              </a: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1E5B9843-5174-AF07-ABDC-BE35AEBC7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8887" y="3632468"/>
              <a:ext cx="465873" cy="465873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6E52CFE5-120E-7438-37E0-576E94BADC83}"/>
                </a:ext>
              </a:extLst>
            </p:cNvPr>
            <p:cNvSpPr txBox="1"/>
            <p:nvPr/>
          </p:nvSpPr>
          <p:spPr>
            <a:xfrm>
              <a:off x="2360445" y="1697234"/>
              <a:ext cx="2065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+mj-lt"/>
                </a:rPr>
                <a:t>Added Content-Based Filtering</a:t>
              </a:r>
            </a:p>
          </p:txBody>
        </p:sp>
        <p:cxnSp>
          <p:nvCxnSpPr>
            <p:cNvPr id="160" name="Curved Connector 159">
              <a:extLst>
                <a:ext uri="{FF2B5EF4-FFF2-40B4-BE49-F238E27FC236}">
                  <a16:creationId xmlns:a16="http://schemas.microsoft.com/office/drawing/2014/main" id="{8C1EC165-3DC5-4D34-58A4-E7A1D47EEFCA}"/>
                </a:ext>
              </a:extLst>
            </p:cNvPr>
            <p:cNvCxnSpPr>
              <a:stCxn id="155" idx="10"/>
              <a:endCxn id="158" idx="2"/>
            </p:cNvCxnSpPr>
            <p:nvPr/>
          </p:nvCxnSpPr>
          <p:spPr>
            <a:xfrm flipH="1" flipV="1">
              <a:off x="3392971" y="1974233"/>
              <a:ext cx="80876" cy="721978"/>
            </a:xfrm>
            <a:prstGeom prst="curvedConnector4">
              <a:avLst>
                <a:gd name="adj1" fmla="val -282655"/>
                <a:gd name="adj2" fmla="val 52066"/>
              </a:avLst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C7AC048-B94B-C85F-9112-26C2C7AB9015}"/>
              </a:ext>
            </a:extLst>
          </p:cNvPr>
          <p:cNvGrpSpPr/>
          <p:nvPr/>
        </p:nvGrpSpPr>
        <p:grpSpPr>
          <a:xfrm>
            <a:off x="4447060" y="3257875"/>
            <a:ext cx="3333260" cy="2517118"/>
            <a:chOff x="4447060" y="3257875"/>
            <a:chExt cx="3333260" cy="2517118"/>
          </a:xfrm>
        </p:grpSpPr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8515922A-7FA0-DBCA-67D8-961C06B2D966}"/>
                </a:ext>
              </a:extLst>
            </p:cNvPr>
            <p:cNvSpPr/>
            <p:nvPr/>
          </p:nvSpPr>
          <p:spPr>
            <a:xfrm>
              <a:off x="5348332" y="3257875"/>
              <a:ext cx="2431988" cy="927510"/>
            </a:xfrm>
            <a:custGeom>
              <a:avLst/>
              <a:gdLst>
                <a:gd name="connsiteX0" fmla="*/ 250151 w 2431988"/>
                <a:gd name="connsiteY0" fmla="*/ 469277 h 927510"/>
                <a:gd name="connsiteX1" fmla="*/ 61892 w 2431988"/>
                <a:gd name="connsiteY1" fmla="*/ 433418 h 927510"/>
                <a:gd name="connsiteX2" fmla="*/ 8103 w 2431988"/>
                <a:gd name="connsiteY2" fmla="*/ 334806 h 927510"/>
                <a:gd name="connsiteX3" fmla="*/ 214292 w 2431988"/>
                <a:gd name="connsiteY3" fmla="*/ 281018 h 927510"/>
                <a:gd name="connsiteX4" fmla="*/ 814927 w 2431988"/>
                <a:gd name="connsiteY4" fmla="*/ 307912 h 927510"/>
                <a:gd name="connsiteX5" fmla="*/ 1048009 w 2431988"/>
                <a:gd name="connsiteY5" fmla="*/ 74830 h 927510"/>
                <a:gd name="connsiteX6" fmla="*/ 1128692 w 2431988"/>
                <a:gd name="connsiteY6" fmla="*/ 12077 h 927510"/>
                <a:gd name="connsiteX7" fmla="*/ 1460386 w 2431988"/>
                <a:gd name="connsiteY7" fmla="*/ 12077 h 927510"/>
                <a:gd name="connsiteX8" fmla="*/ 1612786 w 2431988"/>
                <a:gd name="connsiteY8" fmla="*/ 137583 h 927510"/>
                <a:gd name="connsiteX9" fmla="*/ 2007233 w 2431988"/>
                <a:gd name="connsiteY9" fmla="*/ 272053 h 927510"/>
                <a:gd name="connsiteX10" fmla="*/ 2347892 w 2431988"/>
                <a:gd name="connsiteY10" fmla="*/ 289983 h 927510"/>
                <a:gd name="connsiteX11" fmla="*/ 2410645 w 2431988"/>
                <a:gd name="connsiteY11" fmla="*/ 361700 h 927510"/>
                <a:gd name="connsiteX12" fmla="*/ 2383751 w 2431988"/>
                <a:gd name="connsiteY12" fmla="*/ 433418 h 927510"/>
                <a:gd name="connsiteX13" fmla="*/ 1899656 w 2431988"/>
                <a:gd name="connsiteY13" fmla="*/ 469277 h 927510"/>
                <a:gd name="connsiteX14" fmla="*/ 1621751 w 2431988"/>
                <a:gd name="connsiteY14" fmla="*/ 594783 h 927510"/>
                <a:gd name="connsiteX15" fmla="*/ 1594856 w 2431988"/>
                <a:gd name="connsiteY15" fmla="*/ 818900 h 927510"/>
                <a:gd name="connsiteX16" fmla="*/ 1388668 w 2431988"/>
                <a:gd name="connsiteY16" fmla="*/ 926477 h 927510"/>
                <a:gd name="connsiteX17" fmla="*/ 1030080 w 2431988"/>
                <a:gd name="connsiteY17" fmla="*/ 854759 h 927510"/>
                <a:gd name="connsiteX18" fmla="*/ 1048009 w 2431988"/>
                <a:gd name="connsiteY18" fmla="*/ 576853 h 927510"/>
                <a:gd name="connsiteX19" fmla="*/ 814927 w 2431988"/>
                <a:gd name="connsiteY19" fmla="*/ 451347 h 927510"/>
                <a:gd name="connsiteX20" fmla="*/ 250151 w 2431988"/>
                <a:gd name="connsiteY20" fmla="*/ 469277 h 927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1988" h="927510">
                  <a:moveTo>
                    <a:pt x="250151" y="469277"/>
                  </a:moveTo>
                  <a:cubicBezTo>
                    <a:pt x="124645" y="466289"/>
                    <a:pt x="102233" y="455830"/>
                    <a:pt x="61892" y="433418"/>
                  </a:cubicBezTo>
                  <a:cubicBezTo>
                    <a:pt x="21551" y="411006"/>
                    <a:pt x="-17297" y="360206"/>
                    <a:pt x="8103" y="334806"/>
                  </a:cubicBezTo>
                  <a:cubicBezTo>
                    <a:pt x="33503" y="309406"/>
                    <a:pt x="79821" y="285500"/>
                    <a:pt x="214292" y="281018"/>
                  </a:cubicBezTo>
                  <a:cubicBezTo>
                    <a:pt x="348763" y="276536"/>
                    <a:pt x="675974" y="342277"/>
                    <a:pt x="814927" y="307912"/>
                  </a:cubicBezTo>
                  <a:cubicBezTo>
                    <a:pt x="953880" y="273547"/>
                    <a:pt x="995715" y="124136"/>
                    <a:pt x="1048009" y="74830"/>
                  </a:cubicBezTo>
                  <a:cubicBezTo>
                    <a:pt x="1100303" y="25524"/>
                    <a:pt x="1059963" y="22536"/>
                    <a:pt x="1128692" y="12077"/>
                  </a:cubicBezTo>
                  <a:cubicBezTo>
                    <a:pt x="1197422" y="1618"/>
                    <a:pt x="1379704" y="-8841"/>
                    <a:pt x="1460386" y="12077"/>
                  </a:cubicBezTo>
                  <a:cubicBezTo>
                    <a:pt x="1541068" y="32995"/>
                    <a:pt x="1521645" y="94254"/>
                    <a:pt x="1612786" y="137583"/>
                  </a:cubicBezTo>
                  <a:cubicBezTo>
                    <a:pt x="1703927" y="180912"/>
                    <a:pt x="1884715" y="246653"/>
                    <a:pt x="2007233" y="272053"/>
                  </a:cubicBezTo>
                  <a:cubicBezTo>
                    <a:pt x="2129751" y="297453"/>
                    <a:pt x="2280657" y="275042"/>
                    <a:pt x="2347892" y="289983"/>
                  </a:cubicBezTo>
                  <a:cubicBezTo>
                    <a:pt x="2415127" y="304924"/>
                    <a:pt x="2404669" y="337794"/>
                    <a:pt x="2410645" y="361700"/>
                  </a:cubicBezTo>
                  <a:cubicBezTo>
                    <a:pt x="2416622" y="385606"/>
                    <a:pt x="2468916" y="415489"/>
                    <a:pt x="2383751" y="433418"/>
                  </a:cubicBezTo>
                  <a:cubicBezTo>
                    <a:pt x="2298586" y="451347"/>
                    <a:pt x="2026656" y="442383"/>
                    <a:pt x="1899656" y="469277"/>
                  </a:cubicBezTo>
                  <a:cubicBezTo>
                    <a:pt x="1772656" y="496171"/>
                    <a:pt x="1672551" y="536513"/>
                    <a:pt x="1621751" y="594783"/>
                  </a:cubicBezTo>
                  <a:cubicBezTo>
                    <a:pt x="1570951" y="653054"/>
                    <a:pt x="1633703" y="763618"/>
                    <a:pt x="1594856" y="818900"/>
                  </a:cubicBezTo>
                  <a:cubicBezTo>
                    <a:pt x="1556009" y="874182"/>
                    <a:pt x="1482797" y="920501"/>
                    <a:pt x="1388668" y="926477"/>
                  </a:cubicBezTo>
                  <a:cubicBezTo>
                    <a:pt x="1294539" y="932454"/>
                    <a:pt x="1086857" y="913030"/>
                    <a:pt x="1030080" y="854759"/>
                  </a:cubicBezTo>
                  <a:cubicBezTo>
                    <a:pt x="973304" y="796488"/>
                    <a:pt x="1083868" y="644088"/>
                    <a:pt x="1048009" y="576853"/>
                  </a:cubicBezTo>
                  <a:cubicBezTo>
                    <a:pt x="1012150" y="509618"/>
                    <a:pt x="943421" y="469276"/>
                    <a:pt x="814927" y="451347"/>
                  </a:cubicBezTo>
                  <a:cubicBezTo>
                    <a:pt x="686433" y="433418"/>
                    <a:pt x="375657" y="472265"/>
                    <a:pt x="250151" y="469277"/>
                  </a:cubicBezTo>
                  <a:close/>
                </a:path>
              </a:pathLst>
            </a:custGeom>
            <a:solidFill>
              <a:srgbClr val="FFFF00"/>
            </a:solidFill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69F5CE5-386C-BC82-8F50-5C36B315E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75675" y="3326999"/>
              <a:ext cx="580733" cy="580733"/>
            </a:xfrm>
            <a:prstGeom prst="rect">
              <a:avLst/>
            </a:prstGeom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50E643EC-CDE8-038B-2AAD-8108971CE3C4}"/>
                </a:ext>
              </a:extLst>
            </p:cNvPr>
            <p:cNvCxnSpPr>
              <a:cxnSpLocks/>
              <a:stCxn id="99" idx="1"/>
              <a:endCxn id="9" idx="3"/>
            </p:cNvCxnSpPr>
            <p:nvPr/>
          </p:nvCxnSpPr>
          <p:spPr>
            <a:xfrm flipH="1">
              <a:off x="5368403" y="3617366"/>
              <a:ext cx="10072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83A3D5D0-9873-4BB8-FD76-7FB94B50CBBA}"/>
                </a:ext>
              </a:extLst>
            </p:cNvPr>
            <p:cNvCxnSpPr>
              <a:cxnSpLocks/>
              <a:stCxn id="58" idx="1"/>
              <a:endCxn id="99" idx="3"/>
            </p:cNvCxnSpPr>
            <p:nvPr/>
          </p:nvCxnSpPr>
          <p:spPr>
            <a:xfrm flipH="1">
              <a:off x="6956408" y="3617365"/>
              <a:ext cx="797685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027AE35-3CB0-BEEF-F6DB-FE086A351425}"/>
                </a:ext>
              </a:extLst>
            </p:cNvPr>
            <p:cNvSpPr txBox="1"/>
            <p:nvPr/>
          </p:nvSpPr>
          <p:spPr>
            <a:xfrm>
              <a:off x="6354499" y="3887300"/>
              <a:ext cx="633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TH" sz="1200" dirty="0">
                  <a:latin typeface="+mj-lt"/>
                </a:rPr>
                <a:t>Ratings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40196E99-9B24-AC2F-1FEA-4D90984BE81F}"/>
                </a:ext>
              </a:extLst>
            </p:cNvPr>
            <p:cNvSpPr txBox="1"/>
            <p:nvPr/>
          </p:nvSpPr>
          <p:spPr>
            <a:xfrm>
              <a:off x="4447060" y="5497994"/>
              <a:ext cx="19677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+mj-lt"/>
                </a:rPr>
                <a:t>Added Collaborative Filtering</a:t>
              </a:r>
            </a:p>
          </p:txBody>
        </p:sp>
        <p:cxnSp>
          <p:nvCxnSpPr>
            <p:cNvPr id="166" name="Curved Connector 165">
              <a:extLst>
                <a:ext uri="{FF2B5EF4-FFF2-40B4-BE49-F238E27FC236}">
                  <a16:creationId xmlns:a16="http://schemas.microsoft.com/office/drawing/2014/main" id="{978A1A41-1887-AA55-7534-F6ADE0C672B7}"/>
                </a:ext>
              </a:extLst>
            </p:cNvPr>
            <p:cNvCxnSpPr>
              <a:cxnSpLocks/>
              <a:stCxn id="129" idx="1"/>
              <a:endCxn id="162" idx="0"/>
            </p:cNvCxnSpPr>
            <p:nvPr/>
          </p:nvCxnSpPr>
          <p:spPr>
            <a:xfrm rot="10800000" flipV="1">
              <a:off x="5430953" y="4025800"/>
              <a:ext cx="923547" cy="1472194"/>
            </a:xfrm>
            <a:prstGeom prst="curvedConnector2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561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D8E495F5-7DF3-9AD0-9176-6591ABA5162B}"/>
              </a:ext>
            </a:extLst>
          </p:cNvPr>
          <p:cNvSpPr/>
          <p:nvPr/>
        </p:nvSpPr>
        <p:spPr>
          <a:xfrm>
            <a:off x="936811" y="3670300"/>
            <a:ext cx="1613317" cy="2258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149BBD6-05B2-3A74-9F01-57EC7CA620A4}"/>
              </a:ext>
            </a:extLst>
          </p:cNvPr>
          <p:cNvSpPr/>
          <p:nvPr/>
        </p:nvSpPr>
        <p:spPr>
          <a:xfrm>
            <a:off x="2577353" y="3670300"/>
            <a:ext cx="3545976" cy="2258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1C0536A2-2B38-F65A-D795-4142A590D2C0}"/>
              </a:ext>
            </a:extLst>
          </p:cNvPr>
          <p:cNvSpPr/>
          <p:nvPr/>
        </p:nvSpPr>
        <p:spPr>
          <a:xfrm>
            <a:off x="936811" y="1470212"/>
            <a:ext cx="7270377" cy="4458788"/>
          </a:xfrm>
          <a:custGeom>
            <a:avLst/>
            <a:gdLst>
              <a:gd name="connsiteX0" fmla="*/ 0 w 7270377"/>
              <a:gd name="connsiteY0" fmla="*/ 0 h 4458788"/>
              <a:gd name="connsiteX1" fmla="*/ 5205591 w 7270377"/>
              <a:gd name="connsiteY1" fmla="*/ 0 h 4458788"/>
              <a:gd name="connsiteX2" fmla="*/ 7270376 w 7270377"/>
              <a:gd name="connsiteY2" fmla="*/ 0 h 4458788"/>
              <a:gd name="connsiteX3" fmla="*/ 7270377 w 7270377"/>
              <a:gd name="connsiteY3" fmla="*/ 0 h 4458788"/>
              <a:gd name="connsiteX4" fmla="*/ 7270377 w 7270377"/>
              <a:gd name="connsiteY4" fmla="*/ 2187388 h 4458788"/>
              <a:gd name="connsiteX5" fmla="*/ 7270376 w 7270377"/>
              <a:gd name="connsiteY5" fmla="*/ 2187388 h 4458788"/>
              <a:gd name="connsiteX6" fmla="*/ 7270376 w 7270377"/>
              <a:gd name="connsiteY6" fmla="*/ 4458788 h 4458788"/>
              <a:gd name="connsiteX7" fmla="*/ 5205591 w 7270377"/>
              <a:gd name="connsiteY7" fmla="*/ 4458788 h 4458788"/>
              <a:gd name="connsiteX8" fmla="*/ 5205591 w 7270377"/>
              <a:gd name="connsiteY8" fmla="*/ 2187388 h 4458788"/>
              <a:gd name="connsiteX9" fmla="*/ 0 w 7270377"/>
              <a:gd name="connsiteY9" fmla="*/ 2187388 h 445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70377" h="4458788">
                <a:moveTo>
                  <a:pt x="0" y="0"/>
                </a:moveTo>
                <a:lnTo>
                  <a:pt x="5205591" y="0"/>
                </a:lnTo>
                <a:lnTo>
                  <a:pt x="7270376" y="0"/>
                </a:lnTo>
                <a:lnTo>
                  <a:pt x="7270377" y="0"/>
                </a:lnTo>
                <a:lnTo>
                  <a:pt x="7270377" y="2187388"/>
                </a:lnTo>
                <a:lnTo>
                  <a:pt x="7270376" y="2187388"/>
                </a:lnTo>
                <a:lnTo>
                  <a:pt x="7270376" y="4458788"/>
                </a:lnTo>
                <a:lnTo>
                  <a:pt x="5205591" y="4458788"/>
                </a:lnTo>
                <a:lnTo>
                  <a:pt x="5205591" y="2187388"/>
                </a:lnTo>
                <a:lnTo>
                  <a:pt x="0" y="2187388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TH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3386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Step of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2C3D08-5012-8F99-7F04-A5BEFDB2DFAD}"/>
              </a:ext>
            </a:extLst>
          </p:cNvPr>
          <p:cNvGrpSpPr/>
          <p:nvPr/>
        </p:nvGrpSpPr>
        <p:grpSpPr>
          <a:xfrm>
            <a:off x="1042498" y="2047614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06B2473-12F4-1C9A-CD17-F2F1BE0B739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BFD47E-C02A-993B-AC7C-27E2FB5AE790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3E4912-BF30-D184-3DCB-530AC7C27009}"/>
              </a:ext>
            </a:extLst>
          </p:cNvPr>
          <p:cNvGrpSpPr/>
          <p:nvPr/>
        </p:nvGrpSpPr>
        <p:grpSpPr>
          <a:xfrm>
            <a:off x="2844727" y="2047614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D66068D-4279-76DA-78D7-46D1C6E265DF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182BFB-7659-454E-BF5E-DCDDAD5D5B8A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D59C36-3F16-0E92-6005-8712F6DD29F6}"/>
              </a:ext>
            </a:extLst>
          </p:cNvPr>
          <p:cNvGrpSpPr/>
          <p:nvPr/>
        </p:nvGrpSpPr>
        <p:grpSpPr>
          <a:xfrm>
            <a:off x="4646956" y="2047614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6B3DD261-922C-DFF0-A33F-1D3DF3E0C1E3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8D70811-D6F6-61C3-6117-21ABF9A95CEB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6DEF5A-6F61-63D3-BA9D-E3E20EB7B6E9}"/>
              </a:ext>
            </a:extLst>
          </p:cNvPr>
          <p:cNvSpPr txBox="1"/>
          <p:nvPr/>
        </p:nvSpPr>
        <p:spPr>
          <a:xfrm>
            <a:off x="1208970" y="1555964"/>
            <a:ext cx="1046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>
                <a:solidFill>
                  <a:srgbClr val="002060"/>
                </a:solidFill>
                <a:latin typeface="+mj-lt"/>
              </a:rPr>
              <a:t>Data </a:t>
            </a:r>
          </a:p>
          <a:p>
            <a:pPr algn="ctr"/>
            <a:r>
              <a:rPr lang="en-TH" sz="1200" b="1" dirty="0">
                <a:solidFill>
                  <a:srgbClr val="002060"/>
                </a:solidFill>
                <a:latin typeface="+mj-lt"/>
              </a:rPr>
              <a:t>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796944-1E48-43E8-2C07-8C64BE4DD15A}"/>
              </a:ext>
            </a:extLst>
          </p:cNvPr>
          <p:cNvSpPr txBox="1"/>
          <p:nvPr/>
        </p:nvSpPr>
        <p:spPr>
          <a:xfrm>
            <a:off x="3065089" y="1555964"/>
            <a:ext cx="97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Matrix 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Factorization</a:t>
            </a:r>
            <a:endParaRPr lang="en-TH" sz="1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2E47D-29FA-C70A-ECDD-764A404CA69D}"/>
              </a:ext>
            </a:extLst>
          </p:cNvPr>
          <p:cNvSpPr txBox="1"/>
          <p:nvPr/>
        </p:nvSpPr>
        <p:spPr>
          <a:xfrm>
            <a:off x="4736924" y="1555964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Build CF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(with added CBF)</a:t>
            </a:r>
            <a:endParaRPr lang="en-TH" sz="1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1AA65-BACF-94A7-9843-9445C2025480}"/>
              </a:ext>
            </a:extLst>
          </p:cNvPr>
          <p:cNvSpPr txBox="1"/>
          <p:nvPr/>
        </p:nvSpPr>
        <p:spPr>
          <a:xfrm>
            <a:off x="6567289" y="1555964"/>
            <a:ext cx="1160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Build CBF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(with added CF)</a:t>
            </a:r>
            <a:endParaRPr lang="en-TH" sz="1200" b="1" dirty="0">
              <a:solidFill>
                <a:srgbClr val="002060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3F82F4-48FF-D808-344C-04AFEE9929AE}"/>
              </a:ext>
            </a:extLst>
          </p:cNvPr>
          <p:cNvGrpSpPr/>
          <p:nvPr/>
        </p:nvGrpSpPr>
        <p:grpSpPr>
          <a:xfrm rot="5400000">
            <a:off x="6256151" y="2248499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82E868DA-7B60-5A8D-CE4C-20C7C893FDAA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46D8681-F3C0-0771-ED6B-367765BDC3CB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CABACA-4302-0248-3E60-82B18AAB89C4}"/>
              </a:ext>
            </a:extLst>
          </p:cNvPr>
          <p:cNvGrpSpPr/>
          <p:nvPr/>
        </p:nvGrpSpPr>
        <p:grpSpPr>
          <a:xfrm rot="10800000">
            <a:off x="6055266" y="3873198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E340D0D6-965F-6BA0-31B5-DE268899C68E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22E26FC-4DDA-A2FB-A32B-54490C761D7B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6AFFCE-68F8-BC21-D002-E96B315F3BE5}"/>
              </a:ext>
            </a:extLst>
          </p:cNvPr>
          <p:cNvGrpSpPr/>
          <p:nvPr/>
        </p:nvGrpSpPr>
        <p:grpSpPr>
          <a:xfrm rot="10800000">
            <a:off x="4244885" y="3873197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D63C204-801D-45B2-A0CA-4DC8E6E1D05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CB1F97A-C31D-ADF6-A20A-3FDF7D80A934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B31C4BE-8A4F-7424-9252-3DC6C8A3AA96}"/>
              </a:ext>
            </a:extLst>
          </p:cNvPr>
          <p:cNvGrpSpPr/>
          <p:nvPr/>
        </p:nvGrpSpPr>
        <p:grpSpPr>
          <a:xfrm rot="10800000">
            <a:off x="2442806" y="3873196"/>
            <a:ext cx="1783156" cy="1381386"/>
            <a:chOff x="1005840" y="3458496"/>
            <a:chExt cx="1783156" cy="1381386"/>
          </a:xfrm>
          <a:solidFill>
            <a:srgbClr val="002060"/>
          </a:solidFill>
        </p:grpSpPr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729EA9A4-A7CF-86BF-5DDC-2EBB911572B8}"/>
                </a:ext>
              </a:extLst>
            </p:cNvPr>
            <p:cNvSpPr/>
            <p:nvPr/>
          </p:nvSpPr>
          <p:spPr>
            <a:xfrm rot="5400000">
              <a:off x="1838240" y="3801936"/>
              <a:ext cx="1207006" cy="694506"/>
            </a:xfrm>
            <a:prstGeom prst="triangle">
              <a:avLst/>
            </a:pr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9835981-2F45-CA64-0AC3-D63150677134}"/>
                </a:ext>
              </a:extLst>
            </p:cNvPr>
            <p:cNvSpPr/>
            <p:nvPr/>
          </p:nvSpPr>
          <p:spPr>
            <a:xfrm>
              <a:off x="1005840" y="3458496"/>
              <a:ext cx="1381386" cy="138138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H" dirty="0">
                <a:latin typeface="+mj-lt"/>
                <a:ea typeface="AppleGothic" pitchFamily="2" charset="-127"/>
                <a:cs typeface="Tahoma" panose="020B0604030504040204" pitchFamily="34" charset="0"/>
              </a:endParaRP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E320F2CA-3351-0514-6BA9-E1926E34F532}"/>
              </a:ext>
            </a:extLst>
          </p:cNvPr>
          <p:cNvSpPr/>
          <p:nvPr/>
        </p:nvSpPr>
        <p:spPr>
          <a:xfrm rot="10800000">
            <a:off x="1042498" y="3873196"/>
            <a:ext cx="1381386" cy="138138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>
              <a:latin typeface="+mj-lt"/>
              <a:ea typeface="AppleGothic" pitchFamily="2" charset="-127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6C7286-56F4-1814-72E4-05D7384FFDF3}"/>
              </a:ext>
            </a:extLst>
          </p:cNvPr>
          <p:cNvSpPr txBox="1"/>
          <p:nvPr/>
        </p:nvSpPr>
        <p:spPr>
          <a:xfrm>
            <a:off x="1302521" y="5338757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200" b="1" dirty="0">
                <a:solidFill>
                  <a:srgbClr val="002060"/>
                </a:solidFill>
                <a:latin typeface="+mj-lt"/>
              </a:rPr>
              <a:t>Conclusion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268420-EB58-5891-C211-8D1FF2AB9E2C}"/>
              </a:ext>
            </a:extLst>
          </p:cNvPr>
          <p:cNvSpPr txBox="1"/>
          <p:nvPr/>
        </p:nvSpPr>
        <p:spPr>
          <a:xfrm>
            <a:off x="3065249" y="5338757"/>
            <a:ext cx="978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Performance</a:t>
            </a:r>
          </a:p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comparison</a:t>
            </a:r>
            <a:endParaRPr lang="en-TH" sz="1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5A5921-5CA4-0301-9EA4-0CA2E0CAF33D}"/>
              </a:ext>
            </a:extLst>
          </p:cNvPr>
          <p:cNvSpPr txBox="1"/>
          <p:nvPr/>
        </p:nvSpPr>
        <p:spPr>
          <a:xfrm>
            <a:off x="4946468" y="5338757"/>
            <a:ext cx="823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Evaluation</a:t>
            </a:r>
            <a:endParaRPr lang="en-TH" sz="12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CBF097-8A2E-676A-E45C-9DEF6ADB4FCB}"/>
              </a:ext>
            </a:extLst>
          </p:cNvPr>
          <p:cNvSpPr txBox="1"/>
          <p:nvPr/>
        </p:nvSpPr>
        <p:spPr>
          <a:xfrm>
            <a:off x="6258972" y="5338757"/>
            <a:ext cx="17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2060"/>
                </a:solidFill>
                <a:latin typeface="+mj-lt"/>
              </a:rPr>
              <a:t>Implement Hybrid System</a:t>
            </a:r>
            <a:endParaRPr lang="en-TH" sz="12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89B2346-F8C5-754A-53C7-39BE6B56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897" y="2404644"/>
            <a:ext cx="614900" cy="6149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841AB65-A2CA-6242-C206-9A74F4C79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928" y="2430857"/>
            <a:ext cx="614900" cy="6149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47D4A34-B879-F959-5CD6-ECFE14FEF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1265" y="2447965"/>
            <a:ext cx="580683" cy="5806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95E52F3-10DB-1EA7-9AB9-D43D0C810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11" y="4256439"/>
            <a:ext cx="614900" cy="6149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B03DED1-0969-59B1-A828-54413708A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330" y="4270477"/>
            <a:ext cx="567273" cy="5672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CB4FF96-8710-013F-CE15-36025B33D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8593" y="4262281"/>
            <a:ext cx="603216" cy="60321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A98EACC-188D-9CB8-615E-88E4AD3A8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8327" y="4265377"/>
            <a:ext cx="600120" cy="6001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631FED7-F740-7142-DC76-3EC3B85044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8521" y="2439631"/>
            <a:ext cx="598413" cy="59841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4B08830-6DF3-D278-850F-6479C8F9265F}"/>
              </a:ext>
            </a:extLst>
          </p:cNvPr>
          <p:cNvSpPr txBox="1"/>
          <p:nvPr/>
        </p:nvSpPr>
        <p:spPr>
          <a:xfrm>
            <a:off x="7105961" y="1236537"/>
            <a:ext cx="1173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+mj-lt"/>
              </a:rPr>
              <a:t>Implementation</a:t>
            </a:r>
            <a:endParaRPr lang="en-TH" sz="1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BF321E-2427-8406-94ED-41F1CE45E89E}"/>
              </a:ext>
            </a:extLst>
          </p:cNvPr>
          <p:cNvSpPr txBox="1"/>
          <p:nvPr/>
        </p:nvSpPr>
        <p:spPr>
          <a:xfrm>
            <a:off x="5373920" y="5893301"/>
            <a:ext cx="823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4"/>
                </a:solidFill>
                <a:latin typeface="+mj-lt"/>
              </a:rPr>
              <a:t>Evaluation</a:t>
            </a:r>
            <a:endParaRPr lang="en-TH" sz="1200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31504C-6ED0-B962-CBA0-E5B9D7E3AB99}"/>
              </a:ext>
            </a:extLst>
          </p:cNvPr>
          <p:cNvSpPr txBox="1"/>
          <p:nvPr/>
        </p:nvSpPr>
        <p:spPr>
          <a:xfrm>
            <a:off x="1744637" y="5896547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6"/>
                </a:solidFill>
                <a:latin typeface="+mj-lt"/>
              </a:rPr>
              <a:t>Conclusion</a:t>
            </a:r>
            <a:endParaRPr lang="en-TH" sz="1200" b="1" dirty="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69C20B4-65D4-483A-CA7B-DB7899A9D9A9}"/>
              </a:ext>
            </a:extLst>
          </p:cNvPr>
          <p:cNvSpPr/>
          <p:nvPr/>
        </p:nvSpPr>
        <p:spPr>
          <a:xfrm>
            <a:off x="936811" y="3577700"/>
            <a:ext cx="5186518" cy="25231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E30223-254F-7E84-9D2D-D6FA332A0307}"/>
              </a:ext>
            </a:extLst>
          </p:cNvPr>
          <p:cNvSpPr txBox="1"/>
          <p:nvPr/>
        </p:nvSpPr>
        <p:spPr>
          <a:xfrm>
            <a:off x="975431" y="4255528"/>
            <a:ext cx="5119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+mj-lt"/>
              </a:rPr>
              <a:t>These parts are on process </a:t>
            </a:r>
          </a:p>
          <a:p>
            <a:pPr algn="ctr"/>
            <a:r>
              <a:rPr lang="en-US" sz="2000" b="1" dirty="0">
                <a:latin typeface="+mj-lt"/>
              </a:rPr>
              <a:t>(We will present our Evaluation plan)</a:t>
            </a:r>
            <a:endParaRPr lang="en-TH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9182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Down Arrow 51">
            <a:extLst>
              <a:ext uri="{FF2B5EF4-FFF2-40B4-BE49-F238E27FC236}">
                <a16:creationId xmlns:a16="http://schemas.microsoft.com/office/drawing/2014/main" id="{591BFBFB-198B-76FF-7048-897685937F3F}"/>
              </a:ext>
            </a:extLst>
          </p:cNvPr>
          <p:cNvSpPr/>
          <p:nvPr/>
        </p:nvSpPr>
        <p:spPr>
          <a:xfrm>
            <a:off x="4070987" y="3698338"/>
            <a:ext cx="846666" cy="413910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7662A7B-1C34-751C-3EDA-9948B28284FE}"/>
              </a:ext>
            </a:extLst>
          </p:cNvPr>
          <p:cNvSpPr/>
          <p:nvPr/>
        </p:nvSpPr>
        <p:spPr>
          <a:xfrm>
            <a:off x="374186" y="1914985"/>
            <a:ext cx="8240268" cy="1688972"/>
          </a:xfrm>
          <a:prstGeom prst="roundRect">
            <a:avLst>
              <a:gd name="adj" fmla="val 318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Step 1 : Data Preprocessing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63E3D68-507E-D041-FC98-5F51669E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5" y="651893"/>
            <a:ext cx="2011884" cy="96139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64C46E4-CF2F-0ACC-2008-79F39E800504}"/>
              </a:ext>
            </a:extLst>
          </p:cNvPr>
          <p:cNvSpPr txBox="1"/>
          <p:nvPr/>
        </p:nvSpPr>
        <p:spPr>
          <a:xfrm>
            <a:off x="475757" y="1964436"/>
            <a:ext cx="966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r</a:t>
            </a:r>
            <a:r>
              <a:rPr lang="en-TH" sz="1400" b="1" dirty="0">
                <a:solidFill>
                  <a:srgbClr val="002060"/>
                </a:solidFill>
                <a:latin typeface="+mj-lt"/>
              </a:rPr>
              <a:t>atings.dat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CBC5BD-7FBF-1EC8-3724-099738B3768E}"/>
              </a:ext>
            </a:extLst>
          </p:cNvPr>
          <p:cNvSpPr txBox="1"/>
          <p:nvPr/>
        </p:nvSpPr>
        <p:spPr>
          <a:xfrm>
            <a:off x="2617484" y="1964436"/>
            <a:ext cx="973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movies</a:t>
            </a:r>
            <a:r>
              <a:rPr lang="en-TH" sz="1400" b="1" dirty="0">
                <a:solidFill>
                  <a:srgbClr val="002060"/>
                </a:solidFill>
                <a:latin typeface="+mj-lt"/>
              </a:rPr>
              <a:t>.dat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1B5398-FBC6-DEF0-15EF-0259D6CCF5C5}"/>
              </a:ext>
            </a:extLst>
          </p:cNvPr>
          <p:cNvSpPr txBox="1"/>
          <p:nvPr/>
        </p:nvSpPr>
        <p:spPr>
          <a:xfrm>
            <a:off x="6119006" y="1969690"/>
            <a:ext cx="841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+mj-lt"/>
              </a:rPr>
              <a:t>users</a:t>
            </a:r>
            <a:r>
              <a:rPr lang="en-TH" sz="1400" b="1" dirty="0">
                <a:solidFill>
                  <a:srgbClr val="002060"/>
                </a:solidFill>
                <a:latin typeface="+mj-lt"/>
              </a:rPr>
              <a:t>.dat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8BC9E7-C7E7-FBEE-CE36-F836115F0BE0}"/>
              </a:ext>
            </a:extLst>
          </p:cNvPr>
          <p:cNvSpPr txBox="1"/>
          <p:nvPr/>
        </p:nvSpPr>
        <p:spPr>
          <a:xfrm>
            <a:off x="4979581" y="3717028"/>
            <a:ext cx="1836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400" b="1" dirty="0">
                <a:latin typeface="+mj-lt"/>
              </a:rPr>
              <a:t>Merge 3 files into 1 file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CE6398-1BC1-78E3-0638-4AB722359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57" y="2272213"/>
            <a:ext cx="2035176" cy="1219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50D43E-CDE4-46F2-0AA6-B38613AF1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248" y="2272213"/>
            <a:ext cx="3310687" cy="1221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268836-B283-0133-34AD-CFA16C1AF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8251" y="2275903"/>
            <a:ext cx="2351527" cy="1219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AFB2A-4500-9D20-3391-A51686163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57" y="4217436"/>
            <a:ext cx="8149346" cy="176174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98124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Step 1 : Data Preprocessing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63E3D68-507E-D041-FC98-5F51669E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5" y="651893"/>
            <a:ext cx="2011884" cy="9613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29B866-B908-A08C-F4DE-49A99EB9A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75" y="2013655"/>
            <a:ext cx="7196086" cy="1555666"/>
          </a:xfrm>
          <a:prstGeom prst="rect">
            <a:avLst/>
          </a:prstGeom>
          <a:ln w="12700"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FF5F042-D7DD-964E-AF96-3A2D860D8928}"/>
              </a:ext>
            </a:extLst>
          </p:cNvPr>
          <p:cNvGrpSpPr/>
          <p:nvPr/>
        </p:nvGrpSpPr>
        <p:grpSpPr>
          <a:xfrm>
            <a:off x="209314" y="4246274"/>
            <a:ext cx="8725372" cy="1509122"/>
            <a:chOff x="247787" y="3001488"/>
            <a:chExt cx="10158703" cy="17570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B31464-F271-CB4A-0BAA-B5A982E6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7787" y="3001488"/>
              <a:ext cx="7772400" cy="171322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0CBD158-DF93-AEE2-E0E7-2FCE8932F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91959" y="3085703"/>
              <a:ext cx="2414531" cy="1672813"/>
            </a:xfrm>
            <a:prstGeom prst="rect">
              <a:avLst/>
            </a:prstGeom>
          </p:spPr>
        </p:pic>
      </p:grpSp>
      <p:sp>
        <p:nvSpPr>
          <p:cNvPr id="7" name="Down Arrow 6">
            <a:extLst>
              <a:ext uri="{FF2B5EF4-FFF2-40B4-BE49-F238E27FC236}">
                <a16:creationId xmlns:a16="http://schemas.microsoft.com/office/drawing/2014/main" id="{53DCE192-C01A-F36D-7F3D-9EF98DD09418}"/>
              </a:ext>
            </a:extLst>
          </p:cNvPr>
          <p:cNvSpPr/>
          <p:nvPr/>
        </p:nvSpPr>
        <p:spPr>
          <a:xfrm>
            <a:off x="4148893" y="3705375"/>
            <a:ext cx="846666" cy="413910"/>
          </a:xfrm>
          <a:prstGeom prst="down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DC85E-F529-1C7D-D9F4-CB9CBBCB7486}"/>
              </a:ext>
            </a:extLst>
          </p:cNvPr>
          <p:cNvSpPr txBox="1"/>
          <p:nvPr/>
        </p:nvSpPr>
        <p:spPr>
          <a:xfrm>
            <a:off x="4979581" y="3630842"/>
            <a:ext cx="3309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1400" b="1" dirty="0">
                <a:latin typeface="+mj-lt"/>
              </a:rPr>
              <a:t>Restruct the matrix to contain all necessary columns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10915-4CAC-7822-AF66-DFFB9A50EA16}"/>
              </a:ext>
            </a:extLst>
          </p:cNvPr>
          <p:cNvSpPr/>
          <p:nvPr/>
        </p:nvSpPr>
        <p:spPr>
          <a:xfrm>
            <a:off x="209314" y="4246274"/>
            <a:ext cx="8725372" cy="147150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3443185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3817EEE-2BEF-3CC3-8D2A-7164732DCC6C}"/>
              </a:ext>
            </a:extLst>
          </p:cNvPr>
          <p:cNvSpPr/>
          <p:nvPr/>
        </p:nvSpPr>
        <p:spPr>
          <a:xfrm>
            <a:off x="697003" y="1732559"/>
            <a:ext cx="3039560" cy="4743696"/>
          </a:xfrm>
          <a:prstGeom prst="roundRect">
            <a:avLst>
              <a:gd name="adj" fmla="val 3587"/>
            </a:avLst>
          </a:prstGeom>
          <a:solidFill>
            <a:schemeClr val="accent2">
              <a:lumMod val="60000"/>
              <a:lumOff val="40000"/>
              <a:alpha val="7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BFA16D4-1596-6FCD-80B2-55A954ED927D}"/>
              </a:ext>
            </a:extLst>
          </p:cNvPr>
          <p:cNvSpPr/>
          <p:nvPr/>
        </p:nvSpPr>
        <p:spPr>
          <a:xfrm>
            <a:off x="3864383" y="1732558"/>
            <a:ext cx="5183117" cy="4743696"/>
          </a:xfrm>
          <a:prstGeom prst="roundRect">
            <a:avLst>
              <a:gd name="adj" fmla="val 1911"/>
            </a:avLst>
          </a:prstGeom>
          <a:solidFill>
            <a:srgbClr val="AF53EF">
              <a:alpha val="40183"/>
            </a:srgbClr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2D625CF-AE6B-9705-977A-67FA14ED06D4}"/>
              </a:ext>
            </a:extLst>
          </p:cNvPr>
          <p:cNvSpPr/>
          <p:nvPr/>
        </p:nvSpPr>
        <p:spPr>
          <a:xfrm>
            <a:off x="0" y="6545766"/>
            <a:ext cx="9144000" cy="31223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TH" sz="1000" dirty="0">
                <a:solidFill>
                  <a:schemeClr val="accent1"/>
                </a:solidFill>
                <a:latin typeface="+mj-lt"/>
                <a:cs typeface="Times New Roman" panose="02020603050405020304" pitchFamily="18" charset="0"/>
              </a:rPr>
              <a:t>Stevens Institute of Technology</a:t>
            </a:r>
          </a:p>
        </p:txBody>
      </p:sp>
      <p:sp>
        <p:nvSpPr>
          <p:cNvPr id="24" name="Pentagon 23">
            <a:extLst>
              <a:ext uri="{FF2B5EF4-FFF2-40B4-BE49-F238E27FC236}">
                <a16:creationId xmlns:a16="http://schemas.microsoft.com/office/drawing/2014/main" id="{D39B2D8D-01B1-C814-CADF-1633E7FF03A8}"/>
              </a:ext>
            </a:extLst>
          </p:cNvPr>
          <p:cNvSpPr/>
          <p:nvPr/>
        </p:nvSpPr>
        <p:spPr>
          <a:xfrm>
            <a:off x="6932427" y="0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96E819-AC9D-DE72-A6A9-EDF2E6EC9DA9}"/>
              </a:ext>
            </a:extLst>
          </p:cNvPr>
          <p:cNvSpPr/>
          <p:nvPr/>
        </p:nvSpPr>
        <p:spPr>
          <a:xfrm>
            <a:off x="4621618" y="1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EVALUATION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2F75CF76-0170-7001-5893-5B3D7064AF47}"/>
              </a:ext>
            </a:extLst>
          </p:cNvPr>
          <p:cNvSpPr/>
          <p:nvPr/>
        </p:nvSpPr>
        <p:spPr>
          <a:xfrm>
            <a:off x="2310809" y="2"/>
            <a:ext cx="2668772" cy="553673"/>
          </a:xfrm>
          <a:prstGeom prst="homePlate">
            <a:avLst/>
          </a:prstGeom>
          <a:solidFill>
            <a:srgbClr val="002060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     IMPLEMENTATION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5FD77348-6994-236C-ECDF-B66B4A9F9A44}"/>
              </a:ext>
            </a:extLst>
          </p:cNvPr>
          <p:cNvSpPr/>
          <p:nvPr/>
        </p:nvSpPr>
        <p:spPr>
          <a:xfrm>
            <a:off x="0" y="3"/>
            <a:ext cx="2668772" cy="553673"/>
          </a:xfrm>
          <a:prstGeom prst="homePlate">
            <a:avLst/>
          </a:prstGeom>
          <a:solidFill>
            <a:schemeClr val="accent1"/>
          </a:solidFill>
          <a:ln>
            <a:solidFill>
              <a:schemeClr val="bg2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H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CFC222-49FB-0CF0-B63C-D855C913B74C}"/>
              </a:ext>
            </a:extLst>
          </p:cNvPr>
          <p:cNvSpPr txBox="1"/>
          <p:nvPr/>
        </p:nvSpPr>
        <p:spPr>
          <a:xfrm>
            <a:off x="345687" y="708774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TH" sz="2400" b="1" dirty="0">
                <a:solidFill>
                  <a:srgbClr val="002060"/>
                </a:solidFill>
                <a:latin typeface="+mj-lt"/>
                <a:cs typeface="Times New Roman" panose="02020603050405020304" pitchFamily="18" charset="0"/>
              </a:rPr>
              <a:t>Step 1 : Data Preprocessing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63E3D68-507E-D041-FC98-5F51669E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45" y="651893"/>
            <a:ext cx="2011884" cy="961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A74E40-4DDB-95E9-1368-A0B784A4B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57" y="1991276"/>
            <a:ext cx="2834877" cy="2020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97692B-D018-86E5-2B4B-0A5AD3E54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209" y="1991276"/>
            <a:ext cx="5004213" cy="20209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29DDC2-5402-5FCB-8741-C2B0AC5943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75"/>
          <a:stretch/>
        </p:blipFill>
        <p:spPr>
          <a:xfrm>
            <a:off x="782768" y="4459130"/>
            <a:ext cx="2834877" cy="1872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300196-9B59-94DF-6275-1B68D3E4F4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147"/>
          <a:stretch/>
        </p:blipFill>
        <p:spPr>
          <a:xfrm>
            <a:off x="3940209" y="4459131"/>
            <a:ext cx="5004213" cy="18723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526435-8DC9-A5DA-DB8F-F5183E1196FB}"/>
              </a:ext>
            </a:extLst>
          </p:cNvPr>
          <p:cNvSpPr txBox="1"/>
          <p:nvPr/>
        </p:nvSpPr>
        <p:spPr>
          <a:xfrm>
            <a:off x="3864383" y="1745065"/>
            <a:ext cx="1980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</a:rPr>
              <a:t>(NEW) U</a:t>
            </a:r>
            <a:r>
              <a:rPr lang="en-TH" sz="1200" b="1" dirty="0">
                <a:latin typeface="+mj-lt"/>
              </a:rPr>
              <a:t>serID – Gender&amp;Age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CB34A4-7202-480F-03A6-9C89A0D1932E}"/>
              </a:ext>
            </a:extLst>
          </p:cNvPr>
          <p:cNvSpPr txBox="1"/>
          <p:nvPr/>
        </p:nvSpPr>
        <p:spPr>
          <a:xfrm>
            <a:off x="782768" y="1745065"/>
            <a:ext cx="1839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</a:rPr>
              <a:t>U</a:t>
            </a:r>
            <a:r>
              <a:rPr lang="en-TH" sz="1200" b="1" dirty="0">
                <a:latin typeface="+mj-lt"/>
              </a:rPr>
              <a:t>serID – MovieID (Ratings)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5625C7-0274-6A6F-D674-DF9DD04182DB}"/>
              </a:ext>
            </a:extLst>
          </p:cNvPr>
          <p:cNvSpPr txBox="1"/>
          <p:nvPr/>
        </p:nvSpPr>
        <p:spPr>
          <a:xfrm>
            <a:off x="706942" y="4185968"/>
            <a:ext cx="2277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+mj-lt"/>
              </a:rPr>
              <a:t>(NEW) </a:t>
            </a:r>
            <a:r>
              <a:rPr lang="en-US" sz="1200" b="1" dirty="0" err="1">
                <a:latin typeface="+mj-lt"/>
              </a:rPr>
              <a:t>MovieID</a:t>
            </a:r>
            <a:r>
              <a:rPr lang="en-US" sz="1200" b="1" dirty="0">
                <a:latin typeface="+mj-lt"/>
              </a:rPr>
              <a:t> – </a:t>
            </a:r>
            <a:r>
              <a:rPr lang="en-US" sz="1200" b="1" dirty="0" err="1">
                <a:latin typeface="+mj-lt"/>
              </a:rPr>
              <a:t>UserID</a:t>
            </a:r>
            <a:r>
              <a:rPr lang="en-US" sz="1200" b="1" dirty="0">
                <a:latin typeface="+mj-lt"/>
              </a:rPr>
              <a:t> (Ratings)</a:t>
            </a:r>
            <a:endParaRPr lang="en-TH" sz="1200" b="1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848C5-E95F-A629-4647-7FDB6D0FAF61}"/>
              </a:ext>
            </a:extLst>
          </p:cNvPr>
          <p:cNvSpPr txBox="1"/>
          <p:nvPr/>
        </p:nvSpPr>
        <p:spPr>
          <a:xfrm>
            <a:off x="3864383" y="4185968"/>
            <a:ext cx="1254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+mj-lt"/>
              </a:rPr>
              <a:t>MovieID</a:t>
            </a:r>
            <a:r>
              <a:rPr lang="en-US" sz="1200" b="1" dirty="0">
                <a:latin typeface="+mj-lt"/>
              </a:rPr>
              <a:t> - Genres</a:t>
            </a:r>
            <a:endParaRPr lang="en-TH" sz="1200" b="1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194F8-2DCC-8577-AF7B-EEBA17C4B891}"/>
              </a:ext>
            </a:extLst>
          </p:cNvPr>
          <p:cNvSpPr txBox="1"/>
          <p:nvPr/>
        </p:nvSpPr>
        <p:spPr>
          <a:xfrm>
            <a:off x="697003" y="1416650"/>
            <a:ext cx="229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6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For Collaborative Filtering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32535D-AD47-3449-EB3D-2EB3917FA160}"/>
              </a:ext>
            </a:extLst>
          </p:cNvPr>
          <p:cNvSpPr txBox="1"/>
          <p:nvPr/>
        </p:nvSpPr>
        <p:spPr>
          <a:xfrm>
            <a:off x="3854913" y="1416650"/>
            <a:ext cx="2430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H" sz="1600" b="1" dirty="0">
                <a:solidFill>
                  <a:srgbClr val="7030A0"/>
                </a:solidFill>
                <a:latin typeface="+mj-lt"/>
              </a:rPr>
              <a:t>For Content-Based Filtering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81D27A-6E44-9E55-24D8-6C792196DC3A}"/>
              </a:ext>
            </a:extLst>
          </p:cNvPr>
          <p:cNvSpPr txBox="1"/>
          <p:nvPr/>
        </p:nvSpPr>
        <p:spPr>
          <a:xfrm rot="16200000">
            <a:off x="-643606" y="2797372"/>
            <a:ext cx="2166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600" b="1" dirty="0">
                <a:solidFill>
                  <a:srgbClr val="002060"/>
                </a:solidFill>
                <a:latin typeface="+mj-lt"/>
              </a:rPr>
              <a:t>For CF (with added CBF)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7BE7D2-3B74-F647-6DD9-1FE917BEAE73}"/>
              </a:ext>
            </a:extLst>
          </p:cNvPr>
          <p:cNvSpPr txBox="1"/>
          <p:nvPr/>
        </p:nvSpPr>
        <p:spPr>
          <a:xfrm rot="16200000">
            <a:off x="-643607" y="5186768"/>
            <a:ext cx="2166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TH" sz="1600" b="1" dirty="0">
                <a:solidFill>
                  <a:srgbClr val="002060"/>
                </a:solidFill>
                <a:latin typeface="+mj-lt"/>
              </a:rPr>
              <a:t>For CBF (with added CF)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189A913-41DB-4993-C8B6-DAFB397E4F18}"/>
              </a:ext>
            </a:extLst>
          </p:cNvPr>
          <p:cNvSpPr/>
          <p:nvPr/>
        </p:nvSpPr>
        <p:spPr>
          <a:xfrm>
            <a:off x="620331" y="1779389"/>
            <a:ext cx="8473470" cy="2389396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16932D-DD3E-23D7-1665-A270A2A6B79D}"/>
              </a:ext>
            </a:extLst>
          </p:cNvPr>
          <p:cNvSpPr/>
          <p:nvPr/>
        </p:nvSpPr>
        <p:spPr>
          <a:xfrm>
            <a:off x="608755" y="4234547"/>
            <a:ext cx="8489266" cy="2254213"/>
          </a:xfrm>
          <a:prstGeom prst="rect">
            <a:avLst/>
          </a:prstGeom>
          <a:noFill/>
          <a:ln w="28575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  <p:extLst>
      <p:ext uri="{BB962C8B-B14F-4D97-AF65-F5344CB8AC3E}">
        <p14:creationId xmlns:p14="http://schemas.microsoft.com/office/powerpoint/2010/main" val="4267812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34" grpId="0"/>
      <p:bldP spid="35" grpId="0"/>
      <p:bldP spid="36" grpId="0" animBg="1"/>
      <p:bldP spid="3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8198</TotalTime>
  <Words>1022</Words>
  <Application>Microsoft Macintosh PowerPoint</Application>
  <PresentationFormat>On-screen Show (4:3)</PresentationFormat>
  <Paragraphs>275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Cooper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Thanapoom Phatthanaphan</dc:creator>
  <cp:lastModifiedBy>Thanapoom Phatthanaphan</cp:lastModifiedBy>
  <cp:revision>58</cp:revision>
  <dcterms:created xsi:type="dcterms:W3CDTF">2023-04-25T19:01:38Z</dcterms:created>
  <dcterms:modified xsi:type="dcterms:W3CDTF">2023-09-12T16:10:18Z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2023-09-12T16:10:17Z</vt:lpwstr>
  </property>
  <property fmtid="{D5CDD505-2E9C-101B-9397-08002B2CF9AE}" pid="4" name="MSIP_Label_a73fd474-4f3c-44ed-88fb-5cc4bd2471bf_Method">
    <vt:lpwstr>Standard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b4d48550-ba30-4977-8387-f016aa7f9412</vt:lpwstr>
  </property>
  <property fmtid="{D5CDD505-2E9C-101B-9397-08002B2CF9AE}" pid="8" name="MSIP_Label_a73fd474-4f3c-44ed-88fb-5cc4bd2471bf_ContentBits">
    <vt:lpwstr>0</vt:lpwstr>
  </property>
</Properties>
</file>